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8" r:id="rId2"/>
    <p:sldId id="415" r:id="rId3"/>
    <p:sldId id="260" r:id="rId4"/>
    <p:sldId id="264" r:id="rId5"/>
    <p:sldId id="407" r:id="rId6"/>
    <p:sldId id="406" r:id="rId7"/>
    <p:sldId id="288" r:id="rId8"/>
    <p:sldId id="416" r:id="rId9"/>
    <p:sldId id="417" r:id="rId10"/>
    <p:sldId id="413" r:id="rId11"/>
    <p:sldId id="270" r:id="rId12"/>
    <p:sldId id="414" r:id="rId13"/>
    <p:sldId id="408" r:id="rId14"/>
    <p:sldId id="411" r:id="rId15"/>
    <p:sldId id="261" r:id="rId16"/>
    <p:sldId id="418" r:id="rId17"/>
    <p:sldId id="263" r:id="rId18"/>
    <p:sldId id="419" r:id="rId19"/>
    <p:sldId id="271" r:id="rId20"/>
    <p:sldId id="265" r:id="rId21"/>
    <p:sldId id="420" r:id="rId22"/>
    <p:sldId id="421" r:id="rId23"/>
    <p:sldId id="422" r:id="rId24"/>
    <p:sldId id="278" r:id="rId25"/>
    <p:sldId id="412" r:id="rId26"/>
    <p:sldId id="301" r:id="rId27"/>
    <p:sldId id="409" r:id="rId28"/>
    <p:sldId id="307" r:id="rId29"/>
    <p:sldId id="280" r:id="rId30"/>
    <p:sldId id="277" r:id="rId31"/>
    <p:sldId id="287" r:id="rId32"/>
    <p:sldId id="423" r:id="rId33"/>
    <p:sldId id="424" r:id="rId34"/>
    <p:sldId id="279" r:id="rId35"/>
    <p:sldId id="276" r:id="rId36"/>
    <p:sldId id="272" r:id="rId37"/>
    <p:sldId id="256" r:id="rId38"/>
    <p:sldId id="257" r:id="rId39"/>
    <p:sldId id="282" r:id="rId40"/>
    <p:sldId id="283" r:id="rId41"/>
    <p:sldId id="259" r:id="rId42"/>
    <p:sldId id="284" r:id="rId43"/>
    <p:sldId id="285" r:id="rId44"/>
    <p:sldId id="262" r:id="rId45"/>
    <p:sldId id="269" r:id="rId4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B1412FE-7C79-406B-A1A0-C8510E477DD1}">
          <p14:sldIdLst>
            <p14:sldId id="258"/>
            <p14:sldId id="415"/>
            <p14:sldId id="260"/>
            <p14:sldId id="264"/>
            <p14:sldId id="407"/>
            <p14:sldId id="406"/>
            <p14:sldId id="288"/>
            <p14:sldId id="416"/>
            <p14:sldId id="417"/>
            <p14:sldId id="413"/>
            <p14:sldId id="270"/>
            <p14:sldId id="414"/>
            <p14:sldId id="408"/>
            <p14:sldId id="411"/>
            <p14:sldId id="261"/>
            <p14:sldId id="418"/>
            <p14:sldId id="263"/>
            <p14:sldId id="419"/>
            <p14:sldId id="271"/>
            <p14:sldId id="265"/>
            <p14:sldId id="420"/>
            <p14:sldId id="421"/>
            <p14:sldId id="422"/>
            <p14:sldId id="278"/>
            <p14:sldId id="412"/>
            <p14:sldId id="301"/>
            <p14:sldId id="409"/>
            <p14:sldId id="307"/>
            <p14:sldId id="280"/>
            <p14:sldId id="277"/>
            <p14:sldId id="287"/>
            <p14:sldId id="423"/>
            <p14:sldId id="424"/>
            <p14:sldId id="279"/>
            <p14:sldId id="276"/>
            <p14:sldId id="272"/>
            <p14:sldId id="256"/>
            <p14:sldId id="257"/>
            <p14:sldId id="282"/>
            <p14:sldId id="283"/>
            <p14:sldId id="259"/>
            <p14:sldId id="284"/>
            <p14:sldId id="285"/>
            <p14:sldId id="262"/>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文翰" initials="文翰" lastIdx="1" clrIdx="0">
    <p:extLst>
      <p:ext uri="{19B8F6BF-5375-455C-9EA6-DF929625EA0E}">
        <p15:presenceInfo xmlns:p15="http://schemas.microsoft.com/office/powerpoint/2012/main" userId="29b7454b9642a1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5E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notesViewPr>
    <p:cSldViewPr snapToGrid="0">
      <p:cViewPr varScale="1">
        <p:scale>
          <a:sx n="99" d="100"/>
          <a:sy n="99"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1" loCatId="list" qsTypeId="urn:microsoft.com/office/officeart/2005/8/quickstyle/simple3" qsCatId="simple" csTypeId="urn:microsoft.com/office/officeart/2005/8/colors/accent1_2" csCatId="accent1" phldr="1"/>
      <dgm:spPr/>
      <dgm:t>
        <a:bodyPr rtlCol="0"/>
        <a:lstStyle/>
        <a:p>
          <a:pPr rtl="0"/>
          <a:endParaRPr lang="en-US"/>
        </a:p>
      </dgm:t>
    </dgm:pt>
    <dgm:pt modelId="{082E8A29-955A-4C7C-A174-3E9DCD4DC89B}">
      <dgm:prSet phldrT="[Text]"/>
      <dgm:spPr/>
      <dgm:t>
        <a:bodyPr rtlCol="0"/>
        <a:lstStyle/>
        <a:p>
          <a:pPr rtl="0"/>
          <a:r>
            <a:rPr lang="zh-CN" altLang="en-US" dirty="0">
              <a:latin typeface="微软雅黑" panose="020B0503020204020204" pitchFamily="34" charset="-122"/>
              <a:ea typeface="微软雅黑" panose="020B0503020204020204" pitchFamily="34" charset="-122"/>
            </a:rPr>
            <a:t>建模</a:t>
          </a:r>
          <a:endParaRPr lang="zh-cn" dirty="0">
            <a:latin typeface="微软雅黑" panose="020B0503020204020204" pitchFamily="34" charset="-122"/>
            <a:ea typeface="微软雅黑" panose="020B0503020204020204" pitchFamily="34" charset="-122"/>
          </a:endParaRPr>
        </a:p>
      </dgm:t>
    </dgm:pt>
    <dgm:pt modelId="{BA7938E6-8DFA-40B7-B4C4-EACC6D85FC31}" type="parTrans" cxnId="{2986897A-7787-444F-B6C8-41F3823EF3C1}">
      <dgm:prSet/>
      <dgm:spPr/>
      <dgm:t>
        <a:bodyPr rtlCol="0"/>
        <a:lstStyle/>
        <a:p>
          <a:pPr rtl="0"/>
          <a:endParaRPr lang="en-US"/>
        </a:p>
      </dgm:t>
    </dgm:pt>
    <dgm:pt modelId="{C2176686-D23E-48EB-9D1B-1A1B46236638}" type="sibTrans" cxnId="{2986897A-7787-444F-B6C8-41F3823EF3C1}">
      <dgm:prSet/>
      <dgm:spPr/>
      <dgm:t>
        <a:bodyPr rtlCol="0"/>
        <a:lstStyle/>
        <a:p>
          <a:pPr rtl="0"/>
          <a:endParaRPr lang="en-US"/>
        </a:p>
      </dgm:t>
    </dgm:pt>
    <dgm:pt modelId="{23A0DE4A-FE92-496E-B335-3433CEFB74E9}">
      <dgm:prSet phldrT="[Text]"/>
      <dgm:spPr/>
      <dgm:t>
        <a:bodyPr rtlCol="0"/>
        <a:lstStyle/>
        <a:p>
          <a:pPr rtl="0"/>
          <a:r>
            <a:rPr lang="zh-CN" altLang="en-US" dirty="0">
              <a:latin typeface="微软雅黑" panose="020B0503020204020204" pitchFamily="34" charset="-122"/>
              <a:ea typeface="微软雅黑" panose="020B0503020204020204" pitchFamily="34" charset="-122"/>
            </a:rPr>
            <a:t>抽取任务特征</a:t>
          </a:r>
          <a:endParaRPr lang="zh-cn" dirty="0">
            <a:latin typeface="微软雅黑" panose="020B0503020204020204" pitchFamily="34" charset="-122"/>
            <a:ea typeface="微软雅黑" panose="020B0503020204020204" pitchFamily="34" charset="-122"/>
          </a:endParaRPr>
        </a:p>
      </dgm:t>
    </dgm:pt>
    <dgm:pt modelId="{68935D38-FEDC-4CD3-8002-43CB3944BEAF}" type="parTrans" cxnId="{67A03D8F-F327-4A9F-ABBC-1EB67EFD1ECB}">
      <dgm:prSet/>
      <dgm:spPr/>
      <dgm:t>
        <a:bodyPr rtlCol="0"/>
        <a:lstStyle/>
        <a:p>
          <a:pPr rtl="0"/>
          <a:endParaRPr lang="en-US"/>
        </a:p>
      </dgm:t>
    </dgm:pt>
    <dgm:pt modelId="{55DF926D-029A-4E18-95C4-77A5A37CAE40}" type="sibTrans" cxnId="{67A03D8F-F327-4A9F-ABBC-1EB67EFD1ECB}">
      <dgm:prSet/>
      <dgm:spPr/>
      <dgm:t>
        <a:bodyPr rtlCol="0"/>
        <a:lstStyle/>
        <a:p>
          <a:pPr rtl="0"/>
          <a:endParaRPr lang="en-US"/>
        </a:p>
      </dgm:t>
    </dgm:pt>
    <dgm:pt modelId="{97AFB725-9839-43BA-B026-0DD6AA03AD9C}">
      <dgm:prSet phldrT="[Text]"/>
      <dgm:spPr/>
      <dgm:t>
        <a:bodyPr rtlCol="0"/>
        <a:lstStyle/>
        <a:p>
          <a:pPr rtl="0"/>
          <a:r>
            <a:rPr lang="zh-CN" altLang="en-US" dirty="0">
              <a:latin typeface="微软雅黑" panose="020B0503020204020204" pitchFamily="34" charset="-122"/>
              <a:ea typeface="微软雅黑" panose="020B0503020204020204" pitchFamily="34" charset="-122"/>
            </a:rPr>
            <a:t>搭建模型</a:t>
          </a:r>
          <a:endParaRPr lang="zh-cn" dirty="0">
            <a:latin typeface="微软雅黑" panose="020B0503020204020204" pitchFamily="34" charset="-122"/>
            <a:ea typeface="微软雅黑" panose="020B0503020204020204" pitchFamily="34" charset="-122"/>
          </a:endParaRPr>
        </a:p>
      </dgm:t>
    </dgm:pt>
    <dgm:pt modelId="{CC01022B-5039-457F-931E-79459E3C1DC4}" type="parTrans" cxnId="{97004F90-D1DB-4A84-A8AE-504DE1F07341}">
      <dgm:prSet/>
      <dgm:spPr/>
      <dgm:t>
        <a:bodyPr rtlCol="0"/>
        <a:lstStyle/>
        <a:p>
          <a:pPr rtl="0"/>
          <a:endParaRPr lang="en-US"/>
        </a:p>
      </dgm:t>
    </dgm:pt>
    <dgm:pt modelId="{D5C26250-A06D-4B41-BC14-92648809C21F}" type="sibTrans" cxnId="{97004F90-D1DB-4A84-A8AE-504DE1F07341}">
      <dgm:prSet/>
      <dgm:spPr/>
      <dgm:t>
        <a:bodyPr rtlCol="0"/>
        <a:lstStyle/>
        <a:p>
          <a:pPr rtl="0"/>
          <a:endParaRPr lang="en-US"/>
        </a:p>
      </dgm:t>
    </dgm:pt>
    <dgm:pt modelId="{B86124A4-14C7-49C7-A342-9B2C2B94980B}">
      <dgm:prSet phldrT="[Text]"/>
      <dgm:spPr/>
      <dgm:t>
        <a:bodyPr rtlCol="0"/>
        <a:lstStyle/>
        <a:p>
          <a:pPr rtl="0"/>
          <a:r>
            <a:rPr lang="zh-CN" altLang="en-US" dirty="0">
              <a:latin typeface="微软雅黑" panose="020B0503020204020204" pitchFamily="34" charset="-122"/>
              <a:ea typeface="微软雅黑" panose="020B0503020204020204" pitchFamily="34" charset="-122"/>
            </a:rPr>
            <a:t>了解模型优缺点，可以做敏感性或鲁棒性分析</a:t>
          </a:r>
          <a:endParaRPr lang="zh-cn" dirty="0">
            <a:latin typeface="微软雅黑" panose="020B0503020204020204" pitchFamily="34" charset="-122"/>
            <a:ea typeface="微软雅黑" panose="020B0503020204020204" pitchFamily="34" charset="-122"/>
          </a:endParaRPr>
        </a:p>
      </dgm:t>
    </dgm:pt>
    <dgm:pt modelId="{B2F6F8FA-C3EE-485C-BFEC-A81570DC47D8}" type="parTrans" cxnId="{508A9F6A-C4F1-4147-A5F6-B89293B446E8}">
      <dgm:prSet/>
      <dgm:spPr/>
      <dgm:t>
        <a:bodyPr rtlCol="0"/>
        <a:lstStyle/>
        <a:p>
          <a:pPr rtl="0"/>
          <a:endParaRPr lang="en-US"/>
        </a:p>
      </dgm:t>
    </dgm:pt>
    <dgm:pt modelId="{1114C752-8188-4E63-BFFC-E4081ACE9882}" type="sibTrans" cxnId="{508A9F6A-C4F1-4147-A5F6-B89293B446E8}">
      <dgm:prSet/>
      <dgm:spPr/>
      <dgm:t>
        <a:bodyPr rtlCol="0"/>
        <a:lstStyle/>
        <a:p>
          <a:pPr rtl="0"/>
          <a:endParaRPr lang="en-US"/>
        </a:p>
      </dgm:t>
    </dgm:pt>
    <dgm:pt modelId="{B6E26FFC-9977-4BBC-BEC7-3D6B63754E52}">
      <dgm:prSet phldrT="[Text]"/>
      <dgm:spPr/>
      <dgm:t>
        <a:bodyPr rtlCol="0"/>
        <a:lstStyle/>
        <a:p>
          <a:pPr rtl="0"/>
          <a:r>
            <a:rPr lang="zh-CN" altLang="en-US" dirty="0">
              <a:latin typeface="微软雅黑" panose="020B0503020204020204" pitchFamily="34" charset="-122"/>
              <a:ea typeface="微软雅黑" panose="020B0503020204020204" pitchFamily="34" charset="-122"/>
            </a:rPr>
            <a:t>编程</a:t>
          </a:r>
          <a:endParaRPr lang="zh-cn" dirty="0">
            <a:latin typeface="微软雅黑" panose="020B0503020204020204" pitchFamily="34" charset="-122"/>
            <a:ea typeface="微软雅黑" panose="020B0503020204020204" pitchFamily="34" charset="-122"/>
          </a:endParaRPr>
        </a:p>
      </dgm:t>
    </dgm:pt>
    <dgm:pt modelId="{5CEFBD89-2F4F-4B51-A98A-0F3C86494166}" type="parTrans" cxnId="{17E73148-9C08-4999-B21E-F3C5A0E3FC0C}">
      <dgm:prSet/>
      <dgm:spPr/>
      <dgm:t>
        <a:bodyPr rtlCol="0"/>
        <a:lstStyle/>
        <a:p>
          <a:pPr rtl="0"/>
          <a:endParaRPr lang="en-US"/>
        </a:p>
      </dgm:t>
    </dgm:pt>
    <dgm:pt modelId="{48634C00-2335-4923-9072-EB7482323D9C}" type="sibTrans" cxnId="{17E73148-9C08-4999-B21E-F3C5A0E3FC0C}">
      <dgm:prSet/>
      <dgm:spPr/>
      <dgm:t>
        <a:bodyPr rtlCol="0"/>
        <a:lstStyle/>
        <a:p>
          <a:pPr rtl="0"/>
          <a:endParaRPr lang="en-US"/>
        </a:p>
      </dgm:t>
    </dgm:pt>
    <dgm:pt modelId="{CBCC21F5-552F-4D39-812E-6FCD4A366F58}">
      <dgm:prSet phldrT="[Text]"/>
      <dgm:spPr/>
      <dgm:t>
        <a:bodyPr rtlCol="0"/>
        <a:lstStyle/>
        <a:p>
          <a:pPr rtl="0"/>
          <a:r>
            <a:rPr lang="zh-CN" altLang="en-US" dirty="0">
              <a:latin typeface="微软雅黑" panose="020B0503020204020204" pitchFamily="34" charset="-122"/>
              <a:ea typeface="微软雅黑" panose="020B0503020204020204" pitchFamily="34" charset="-122"/>
            </a:rPr>
            <a:t>将模型转化为程序化语言</a:t>
          </a:r>
          <a:endParaRPr lang="zh-cn" dirty="0">
            <a:latin typeface="微软雅黑" panose="020B0503020204020204" pitchFamily="34" charset="-122"/>
            <a:ea typeface="微软雅黑" panose="020B0503020204020204" pitchFamily="34" charset="-122"/>
          </a:endParaRPr>
        </a:p>
      </dgm:t>
    </dgm:pt>
    <dgm:pt modelId="{4A973A1C-85F1-4969-A536-D29940229E2C}" type="parTrans" cxnId="{3C41F2E0-4620-40B4-9857-68872B278EFB}">
      <dgm:prSet/>
      <dgm:spPr/>
      <dgm:t>
        <a:bodyPr rtlCol="0"/>
        <a:lstStyle/>
        <a:p>
          <a:pPr rtl="0"/>
          <a:endParaRPr lang="en-US"/>
        </a:p>
      </dgm:t>
    </dgm:pt>
    <dgm:pt modelId="{3640B940-6901-481F-ADF7-6B77DEEED764}" type="sibTrans" cxnId="{3C41F2E0-4620-40B4-9857-68872B278EFB}">
      <dgm:prSet/>
      <dgm:spPr/>
      <dgm:t>
        <a:bodyPr rtlCol="0"/>
        <a:lstStyle/>
        <a:p>
          <a:pPr rtl="0"/>
          <a:endParaRPr lang="en-US"/>
        </a:p>
      </dgm:t>
    </dgm:pt>
    <dgm:pt modelId="{62831651-7C26-466C-BAA4-31EA8D14E47A}">
      <dgm:prSet phldrT="[Text]"/>
      <dgm:spPr/>
      <dgm:t>
        <a:bodyPr rtlCol="0"/>
        <a:lstStyle/>
        <a:p>
          <a:pPr rtl="0"/>
          <a:r>
            <a:rPr lang="zh-CN" altLang="en-US" dirty="0">
              <a:latin typeface="微软雅黑" panose="020B0503020204020204" pitchFamily="34" charset="-122"/>
              <a:ea typeface="微软雅黑" panose="020B0503020204020204" pitchFamily="34" charset="-122"/>
            </a:rPr>
            <a:t>求解模型</a:t>
          </a:r>
          <a:endParaRPr lang="zh-cn" dirty="0">
            <a:latin typeface="微软雅黑" panose="020B0503020204020204" pitchFamily="34" charset="-122"/>
            <a:ea typeface="微软雅黑" panose="020B0503020204020204" pitchFamily="34" charset="-122"/>
          </a:endParaRPr>
        </a:p>
      </dgm:t>
    </dgm:pt>
    <dgm:pt modelId="{0F3EB6E4-07A5-4199-9C2F-8B91F53579FE}" type="parTrans" cxnId="{59DDA576-1BA9-49E8-9D1D-361FF667A19A}">
      <dgm:prSet/>
      <dgm:spPr/>
      <dgm:t>
        <a:bodyPr rtlCol="0"/>
        <a:lstStyle/>
        <a:p>
          <a:pPr rtl="0"/>
          <a:endParaRPr lang="en-US"/>
        </a:p>
      </dgm:t>
    </dgm:pt>
    <dgm:pt modelId="{0D19FA60-5F9C-420B-AD2F-A0656A7F0783}" type="sibTrans" cxnId="{59DDA576-1BA9-49E8-9D1D-361FF667A19A}">
      <dgm:prSet/>
      <dgm:spPr/>
      <dgm:t>
        <a:bodyPr rtlCol="0"/>
        <a:lstStyle/>
        <a:p>
          <a:pPr rtl="0"/>
          <a:endParaRPr lang="en-US"/>
        </a:p>
      </dgm:t>
    </dgm:pt>
    <dgm:pt modelId="{44B2544A-D122-4B95-A36C-B03D9E272B48}">
      <dgm:prSet phldrT="[Text]"/>
      <dgm:spPr/>
      <dgm:t>
        <a:bodyPr rtlCol="0"/>
        <a:lstStyle/>
        <a:p>
          <a:pPr rtl="0"/>
          <a:r>
            <a:rPr lang="zh-CN" altLang="en-US" dirty="0">
              <a:latin typeface="微软雅黑" panose="020B0503020204020204" pitchFamily="34" charset="-122"/>
              <a:ea typeface="微软雅黑" panose="020B0503020204020204" pitchFamily="34" charset="-122"/>
            </a:rPr>
            <a:t>数据可视化</a:t>
          </a:r>
          <a:endParaRPr lang="zh-cn" dirty="0">
            <a:latin typeface="微软雅黑" panose="020B0503020204020204" pitchFamily="34" charset="-122"/>
            <a:ea typeface="微软雅黑" panose="020B0503020204020204" pitchFamily="34" charset="-122"/>
          </a:endParaRPr>
        </a:p>
      </dgm:t>
    </dgm:pt>
    <dgm:pt modelId="{9EE40E78-C1B8-4A87-A668-53AD816CED24}" type="parTrans" cxnId="{F89EA6DF-D106-435E-9337-D23286A767A6}">
      <dgm:prSet/>
      <dgm:spPr/>
      <dgm:t>
        <a:bodyPr rtlCol="0"/>
        <a:lstStyle/>
        <a:p>
          <a:pPr rtl="0"/>
          <a:endParaRPr lang="en-US"/>
        </a:p>
      </dgm:t>
    </dgm:pt>
    <dgm:pt modelId="{F32DECE0-DC7F-4DCF-A10D-96A117A49197}" type="sibTrans" cxnId="{F89EA6DF-D106-435E-9337-D23286A767A6}">
      <dgm:prSet/>
      <dgm:spPr/>
      <dgm:t>
        <a:bodyPr rtlCol="0"/>
        <a:lstStyle/>
        <a:p>
          <a:pPr rtl="0"/>
          <a:endParaRPr lang="en-US"/>
        </a:p>
      </dgm:t>
    </dgm:pt>
    <dgm:pt modelId="{6D0E5D9F-7263-4526-A227-51301233F549}">
      <dgm:prSet phldrT="[Text]"/>
      <dgm:spPr/>
      <dgm:t>
        <a:bodyPr rtlCol="0"/>
        <a:lstStyle/>
        <a:p>
          <a:pPr rtl="0"/>
          <a:r>
            <a:rPr lang="zh-CN" altLang="en-US" dirty="0">
              <a:latin typeface="微软雅黑" panose="020B0503020204020204" pitchFamily="34" charset="-122"/>
              <a:ea typeface="微软雅黑" panose="020B0503020204020204" pitchFamily="34" charset="-122"/>
            </a:rPr>
            <a:t>写论文</a:t>
          </a:r>
          <a:endParaRPr lang="zh-cn" dirty="0">
            <a:latin typeface="微软雅黑" panose="020B0503020204020204" pitchFamily="34" charset="-122"/>
            <a:ea typeface="微软雅黑" panose="020B0503020204020204" pitchFamily="34" charset="-122"/>
          </a:endParaRPr>
        </a:p>
      </dgm:t>
    </dgm:pt>
    <dgm:pt modelId="{23416D07-25F8-426C-BC65-639E6BCF4D6D}" type="parTrans" cxnId="{C8C462C6-33A3-4E8B-91FE-36DBE92F1C4A}">
      <dgm:prSet/>
      <dgm:spPr/>
      <dgm:t>
        <a:bodyPr rtlCol="0"/>
        <a:lstStyle/>
        <a:p>
          <a:pPr rtl="0"/>
          <a:endParaRPr lang="en-US"/>
        </a:p>
      </dgm:t>
    </dgm:pt>
    <dgm:pt modelId="{DE289E29-1989-4D8E-8AA6-F030105B3F13}" type="sibTrans" cxnId="{C8C462C6-33A3-4E8B-91FE-36DBE92F1C4A}">
      <dgm:prSet/>
      <dgm:spPr/>
      <dgm:t>
        <a:bodyPr rtlCol="0"/>
        <a:lstStyle/>
        <a:p>
          <a:pPr rtl="0"/>
          <a:endParaRPr lang="en-US"/>
        </a:p>
      </dgm:t>
    </dgm:pt>
    <dgm:pt modelId="{F3256203-D9D1-492A-B801-68C1A32486F0}">
      <dgm:prSet phldrT="[Text]"/>
      <dgm:spPr/>
      <dgm:t>
        <a:bodyPr rtlCol="0"/>
        <a:lstStyle/>
        <a:p>
          <a:pPr rtl="0"/>
          <a:r>
            <a:rPr lang="zh-CN" altLang="en-US" dirty="0">
              <a:latin typeface="微软雅黑" panose="020B0503020204020204" pitchFamily="34" charset="-122"/>
              <a:ea typeface="微软雅黑" panose="020B0503020204020204" pitchFamily="34" charset="-122"/>
            </a:rPr>
            <a:t>掌握科技论文文法</a:t>
          </a:r>
          <a:endParaRPr lang="zh-cn" dirty="0">
            <a:latin typeface="微软雅黑" panose="020B0503020204020204" pitchFamily="34" charset="-122"/>
            <a:ea typeface="微软雅黑" panose="020B0503020204020204" pitchFamily="34" charset="-122"/>
          </a:endParaRPr>
        </a:p>
      </dgm:t>
    </dgm:pt>
    <dgm:pt modelId="{E9A20291-2E30-4C14-BB7D-DC095A20ECB6}" type="parTrans" cxnId="{1B8E71B0-2D3A-4AB0-8843-CFDACEDC3198}">
      <dgm:prSet/>
      <dgm:spPr/>
      <dgm:t>
        <a:bodyPr rtlCol="0"/>
        <a:lstStyle/>
        <a:p>
          <a:pPr rtl="0"/>
          <a:endParaRPr lang="en-US"/>
        </a:p>
      </dgm:t>
    </dgm:pt>
    <dgm:pt modelId="{6C9440D0-8847-40C0-98BC-2B5EA5745C3A}" type="sibTrans" cxnId="{1B8E71B0-2D3A-4AB0-8843-CFDACEDC3198}">
      <dgm:prSet/>
      <dgm:spPr/>
      <dgm:t>
        <a:bodyPr rtlCol="0"/>
        <a:lstStyle/>
        <a:p>
          <a:pPr rtl="0"/>
          <a:endParaRPr lang="en-US"/>
        </a:p>
      </dgm:t>
    </dgm:pt>
    <dgm:pt modelId="{357008B7-F3FD-489F-A410-81C9A9EFE4DA}">
      <dgm:prSet phldrT="[Text]"/>
      <dgm:spPr/>
      <dgm:t>
        <a:bodyPr rtlCol="0"/>
        <a:lstStyle/>
        <a:p>
          <a:pPr rtl="0"/>
          <a:r>
            <a:rPr lang="zh-CN" altLang="en-US" dirty="0">
              <a:latin typeface="微软雅黑" panose="020B0503020204020204" pitchFamily="34" charset="-122"/>
              <a:ea typeface="微软雅黑" panose="020B0503020204020204" pitchFamily="34" charset="-122"/>
            </a:rPr>
            <a:t>将抽象的模型和流程转化为简明的书面语言或图表</a:t>
          </a:r>
          <a:endParaRPr lang="zh-cn" dirty="0">
            <a:latin typeface="微软雅黑" panose="020B0503020204020204" pitchFamily="34" charset="-122"/>
            <a:ea typeface="微软雅黑" panose="020B0503020204020204" pitchFamily="34" charset="-122"/>
          </a:endParaRPr>
        </a:p>
      </dgm:t>
    </dgm:pt>
    <dgm:pt modelId="{ED5EFE54-4C6D-4A88-939B-CE66C6668425}" type="parTrans" cxnId="{8910F93B-7180-4A52-9856-879D102D33F8}">
      <dgm:prSet/>
      <dgm:spPr/>
      <dgm:t>
        <a:bodyPr rtlCol="0"/>
        <a:lstStyle/>
        <a:p>
          <a:pPr rtl="0"/>
          <a:endParaRPr lang="en-US"/>
        </a:p>
      </dgm:t>
    </dgm:pt>
    <dgm:pt modelId="{87BC108C-4915-4A4B-8565-E4BD28BA3C35}" type="sibTrans" cxnId="{8910F93B-7180-4A52-9856-879D102D33F8}">
      <dgm:prSet/>
      <dgm:spPr/>
      <dgm:t>
        <a:bodyPr rtlCol="0"/>
        <a:lstStyle/>
        <a:p>
          <a:pPr rtl="0"/>
          <a:endParaRPr lang="en-US"/>
        </a:p>
      </dgm:t>
    </dgm:pt>
    <dgm:pt modelId="{A3A6561A-E45F-4567-BF97-017A2FCF0722}">
      <dgm:prSet phldrT="[Text]"/>
      <dgm:spPr/>
      <dgm:t>
        <a:bodyPr rtlCol="0"/>
        <a:lstStyle/>
        <a:p>
          <a:pPr rtl="0"/>
          <a:r>
            <a:rPr lang="zh-CN" altLang="en-US" dirty="0">
              <a:latin typeface="微软雅黑" panose="020B0503020204020204" pitchFamily="34" charset="-122"/>
              <a:ea typeface="微软雅黑" panose="020B0503020204020204" pitchFamily="34" charset="-122"/>
            </a:rPr>
            <a:t>得出结论或数据</a:t>
          </a:r>
          <a:endParaRPr lang="zh-cn" dirty="0">
            <a:latin typeface="微软雅黑" panose="020B0503020204020204" pitchFamily="34" charset="-122"/>
            <a:ea typeface="微软雅黑" panose="020B0503020204020204" pitchFamily="34" charset="-122"/>
          </a:endParaRPr>
        </a:p>
      </dgm:t>
    </dgm:pt>
    <dgm:pt modelId="{57691B7B-C04A-4F15-87A4-68D13B9DBD1D}" type="parTrans" cxnId="{6477953F-5D69-4E66-A63B-9489D31190A5}">
      <dgm:prSet/>
      <dgm:spPr/>
    </dgm:pt>
    <dgm:pt modelId="{FD233288-7751-4593-B6AC-8B3C5969CEF2}" type="sibTrans" cxnId="{6477953F-5D69-4E66-A63B-9489D31190A5}">
      <dgm:prSet/>
      <dgm:spPr/>
    </dgm:pt>
    <dgm:pt modelId="{820940DF-4A38-42F1-98EF-468F1F78F9C0}" type="pres">
      <dgm:prSet presAssocID="{CF9055CF-8DEB-4A02-949A-DE72B6AC5D37}" presName="Name0" presStyleCnt="0">
        <dgm:presLayoutVars>
          <dgm:dir/>
          <dgm:animLvl val="lvl"/>
          <dgm:resizeHandles val="exact"/>
        </dgm:presLayoutVars>
      </dgm:prSet>
      <dgm:spPr/>
    </dgm:pt>
    <dgm:pt modelId="{9CEB5F83-5364-455B-B35D-B195C581120E}" type="pres">
      <dgm:prSet presAssocID="{082E8A29-955A-4C7C-A174-3E9DCD4DC89B}" presName="composite" presStyleCnt="0"/>
      <dgm:spPr/>
    </dgm:pt>
    <dgm:pt modelId="{B9D50CB2-F88F-40FA-B01A-F4686A4902CD}" type="pres">
      <dgm:prSet presAssocID="{082E8A29-955A-4C7C-A174-3E9DCD4DC89B}" presName="parTx" presStyleLbl="alignNode1" presStyleIdx="0" presStyleCnt="3">
        <dgm:presLayoutVars>
          <dgm:chMax val="0"/>
          <dgm:chPref val="0"/>
          <dgm:bulletEnabled val="1"/>
        </dgm:presLayoutVars>
      </dgm:prSet>
      <dgm:spPr/>
    </dgm:pt>
    <dgm:pt modelId="{5B98FB5E-950C-43D3-BB2E-40F86DF4A407}" type="pres">
      <dgm:prSet presAssocID="{082E8A29-955A-4C7C-A174-3E9DCD4DC89B}" presName="desTx" presStyleLbl="alignAccFollowNode1" presStyleIdx="0" presStyleCnt="3">
        <dgm:presLayoutVars>
          <dgm:bulletEnabled val="1"/>
        </dgm:presLayoutVars>
      </dgm:prSet>
      <dgm:spPr/>
    </dgm:pt>
    <dgm:pt modelId="{E716AF7A-1880-40DF-B63C-6DD513874BA7}" type="pres">
      <dgm:prSet presAssocID="{C2176686-D23E-48EB-9D1B-1A1B46236638}" presName="space" presStyleCnt="0"/>
      <dgm:spPr/>
    </dgm:pt>
    <dgm:pt modelId="{33E117D6-D3D6-40F3-9097-450A2ACCF87F}" type="pres">
      <dgm:prSet presAssocID="{B6E26FFC-9977-4BBC-BEC7-3D6B63754E52}" presName="composite" presStyleCnt="0"/>
      <dgm:spPr/>
    </dgm:pt>
    <dgm:pt modelId="{343C67BE-EC5F-4AD5-8920-50A36E0272EB}" type="pres">
      <dgm:prSet presAssocID="{B6E26FFC-9977-4BBC-BEC7-3D6B63754E52}" presName="parTx" presStyleLbl="alignNode1" presStyleIdx="1" presStyleCnt="3">
        <dgm:presLayoutVars>
          <dgm:chMax val="0"/>
          <dgm:chPref val="0"/>
          <dgm:bulletEnabled val="1"/>
        </dgm:presLayoutVars>
      </dgm:prSet>
      <dgm:spPr/>
    </dgm:pt>
    <dgm:pt modelId="{0B258FF3-76F7-43AE-BF50-BA7F324E9A95}" type="pres">
      <dgm:prSet presAssocID="{B6E26FFC-9977-4BBC-BEC7-3D6B63754E52}" presName="desTx" presStyleLbl="alignAccFollowNode1" presStyleIdx="1" presStyleCnt="3">
        <dgm:presLayoutVars>
          <dgm:bulletEnabled val="1"/>
        </dgm:presLayoutVars>
      </dgm:prSet>
      <dgm:spPr/>
    </dgm:pt>
    <dgm:pt modelId="{F8751495-6614-49E8-8CFB-062A3382412C}" type="pres">
      <dgm:prSet presAssocID="{48634C00-2335-4923-9072-EB7482323D9C}" presName="space" presStyleCnt="0"/>
      <dgm:spPr/>
    </dgm:pt>
    <dgm:pt modelId="{740CB892-FD24-4AA5-B3B7-79D5956FCA09}" type="pres">
      <dgm:prSet presAssocID="{6D0E5D9F-7263-4526-A227-51301233F549}" presName="composite" presStyleCnt="0"/>
      <dgm:spPr/>
    </dgm:pt>
    <dgm:pt modelId="{89C96F26-DA7B-43EF-91D6-816F16CBDF58}" type="pres">
      <dgm:prSet presAssocID="{6D0E5D9F-7263-4526-A227-51301233F549}" presName="parTx" presStyleLbl="alignNode1" presStyleIdx="2" presStyleCnt="3">
        <dgm:presLayoutVars>
          <dgm:chMax val="0"/>
          <dgm:chPref val="0"/>
          <dgm:bulletEnabled val="1"/>
        </dgm:presLayoutVars>
      </dgm:prSet>
      <dgm:spPr/>
    </dgm:pt>
    <dgm:pt modelId="{FD80D94D-5D57-41A2-B04D-5B418B07094D}" type="pres">
      <dgm:prSet presAssocID="{6D0E5D9F-7263-4526-A227-51301233F549}" presName="desTx" presStyleLbl="alignAccFollowNode1" presStyleIdx="2" presStyleCnt="3">
        <dgm:presLayoutVars>
          <dgm:bulletEnabled val="1"/>
        </dgm:presLayoutVars>
      </dgm:prSet>
      <dgm:spPr/>
    </dgm:pt>
  </dgm:ptLst>
  <dgm:cxnLst>
    <dgm:cxn modelId="{5B76601B-1BFA-443A-A505-9FA9521CFB57}" type="presOf" srcId="{CF9055CF-8DEB-4A02-949A-DE72B6AC5D37}" destId="{820940DF-4A38-42F1-98EF-468F1F78F9C0}" srcOrd="0" destOrd="0" presId="urn:microsoft.com/office/officeart/2005/8/layout/hList1"/>
    <dgm:cxn modelId="{D644EC22-6FD7-4A7D-9CB8-8D154B8E0F6F}" type="presOf" srcId="{23A0DE4A-FE92-496E-B335-3433CEFB74E9}" destId="{5B98FB5E-950C-43D3-BB2E-40F86DF4A407}" srcOrd="0" destOrd="0" presId="urn:microsoft.com/office/officeart/2005/8/layout/hList1"/>
    <dgm:cxn modelId="{8910F93B-7180-4A52-9856-879D102D33F8}" srcId="{6D0E5D9F-7263-4526-A227-51301233F549}" destId="{357008B7-F3FD-489F-A410-81C9A9EFE4DA}" srcOrd="1" destOrd="0" parTransId="{ED5EFE54-4C6D-4A88-939B-CE66C6668425}" sibTransId="{87BC108C-4915-4A4B-8565-E4BD28BA3C35}"/>
    <dgm:cxn modelId="{6477953F-5D69-4E66-A63B-9489D31190A5}" srcId="{B6E26FFC-9977-4BBC-BEC7-3D6B63754E52}" destId="{A3A6561A-E45F-4567-BF97-017A2FCF0722}" srcOrd="2" destOrd="0" parTransId="{57691B7B-C04A-4F15-87A4-68D13B9DBD1D}" sibTransId="{FD233288-7751-4593-B6AC-8B3C5969CEF2}"/>
    <dgm:cxn modelId="{99D6EB3F-87D8-424D-9C50-A3A6DF9CCBB2}" type="presOf" srcId="{62831651-7C26-466C-BAA4-31EA8D14E47A}" destId="{0B258FF3-76F7-43AE-BF50-BA7F324E9A95}" srcOrd="0" destOrd="1" presId="urn:microsoft.com/office/officeart/2005/8/layout/hList1"/>
    <dgm:cxn modelId="{E11B405E-9528-4DBF-9399-FD8D241018E1}" type="presOf" srcId="{B6E26FFC-9977-4BBC-BEC7-3D6B63754E52}" destId="{343C67BE-EC5F-4AD5-8920-50A36E0272EB}" srcOrd="0" destOrd="0" presId="urn:microsoft.com/office/officeart/2005/8/layout/hList1"/>
    <dgm:cxn modelId="{AA04C442-349B-4AAF-99F2-3B12DA1A4CA0}" type="presOf" srcId="{357008B7-F3FD-489F-A410-81C9A9EFE4DA}" destId="{FD80D94D-5D57-41A2-B04D-5B418B07094D}" srcOrd="0" destOrd="1" presId="urn:microsoft.com/office/officeart/2005/8/layout/hList1"/>
    <dgm:cxn modelId="{17E73148-9C08-4999-B21E-F3C5A0E3FC0C}" srcId="{CF9055CF-8DEB-4A02-949A-DE72B6AC5D37}" destId="{B6E26FFC-9977-4BBC-BEC7-3D6B63754E52}" srcOrd="1" destOrd="0" parTransId="{5CEFBD89-2F4F-4B51-A98A-0F3C86494166}" sibTransId="{48634C00-2335-4923-9072-EB7482323D9C}"/>
    <dgm:cxn modelId="{508A9F6A-C4F1-4147-A5F6-B89293B446E8}" srcId="{082E8A29-955A-4C7C-A174-3E9DCD4DC89B}" destId="{B86124A4-14C7-49C7-A342-9B2C2B94980B}" srcOrd="2" destOrd="0" parTransId="{B2F6F8FA-C3EE-485C-BFEC-A81570DC47D8}" sibTransId="{1114C752-8188-4E63-BFFC-E4081ACE9882}"/>
    <dgm:cxn modelId="{90787970-CA75-4D62-ACAC-C6C119DB9711}" type="presOf" srcId="{97AFB725-9839-43BA-B026-0DD6AA03AD9C}" destId="{5B98FB5E-950C-43D3-BB2E-40F86DF4A407}" srcOrd="0" destOrd="1" presId="urn:microsoft.com/office/officeart/2005/8/layout/hList1"/>
    <dgm:cxn modelId="{9C088A72-2957-41F6-B7CB-7D63ADB5E133}" type="presOf" srcId="{A3A6561A-E45F-4567-BF97-017A2FCF0722}" destId="{0B258FF3-76F7-43AE-BF50-BA7F324E9A95}" srcOrd="0" destOrd="2" presId="urn:microsoft.com/office/officeart/2005/8/layout/hList1"/>
    <dgm:cxn modelId="{59DDA576-1BA9-49E8-9D1D-361FF667A19A}" srcId="{B6E26FFC-9977-4BBC-BEC7-3D6B63754E52}" destId="{62831651-7C26-466C-BAA4-31EA8D14E47A}" srcOrd="1" destOrd="0" parTransId="{0F3EB6E4-07A5-4199-9C2F-8B91F53579FE}" sibTransId="{0D19FA60-5F9C-420B-AD2F-A0656A7F0783}"/>
    <dgm:cxn modelId="{2986897A-7787-444F-B6C8-41F3823EF3C1}" srcId="{CF9055CF-8DEB-4A02-949A-DE72B6AC5D37}" destId="{082E8A29-955A-4C7C-A174-3E9DCD4DC89B}" srcOrd="0" destOrd="0" parTransId="{BA7938E6-8DFA-40B7-B4C4-EACC6D85FC31}" sibTransId="{C2176686-D23E-48EB-9D1B-1A1B46236638}"/>
    <dgm:cxn modelId="{E1C4B289-45E8-4274-9863-0924F1E56B5C}" type="presOf" srcId="{082E8A29-955A-4C7C-A174-3E9DCD4DC89B}" destId="{B9D50CB2-F88F-40FA-B01A-F4686A4902CD}" srcOrd="0" destOrd="0" presId="urn:microsoft.com/office/officeart/2005/8/layout/hList1"/>
    <dgm:cxn modelId="{221A7D8E-EC29-4497-8490-CC917D57F6F6}" type="presOf" srcId="{B86124A4-14C7-49C7-A342-9B2C2B94980B}" destId="{5B98FB5E-950C-43D3-BB2E-40F86DF4A407}" srcOrd="0" destOrd="2" presId="urn:microsoft.com/office/officeart/2005/8/layout/hList1"/>
    <dgm:cxn modelId="{67A03D8F-F327-4A9F-ABBC-1EB67EFD1ECB}" srcId="{082E8A29-955A-4C7C-A174-3E9DCD4DC89B}" destId="{23A0DE4A-FE92-496E-B335-3433CEFB74E9}" srcOrd="0" destOrd="0" parTransId="{68935D38-FEDC-4CD3-8002-43CB3944BEAF}" sibTransId="{55DF926D-029A-4E18-95C4-77A5A37CAE40}"/>
    <dgm:cxn modelId="{97004F90-D1DB-4A84-A8AE-504DE1F07341}" srcId="{082E8A29-955A-4C7C-A174-3E9DCD4DC89B}" destId="{97AFB725-9839-43BA-B026-0DD6AA03AD9C}" srcOrd="1" destOrd="0" parTransId="{CC01022B-5039-457F-931E-79459E3C1DC4}" sibTransId="{D5C26250-A06D-4B41-BC14-92648809C21F}"/>
    <dgm:cxn modelId="{1B8E71B0-2D3A-4AB0-8843-CFDACEDC3198}" srcId="{6D0E5D9F-7263-4526-A227-51301233F549}" destId="{F3256203-D9D1-492A-B801-68C1A32486F0}" srcOrd="0" destOrd="0" parTransId="{E9A20291-2E30-4C14-BB7D-DC095A20ECB6}" sibTransId="{6C9440D0-8847-40C0-98BC-2B5EA5745C3A}"/>
    <dgm:cxn modelId="{C8C462C6-33A3-4E8B-91FE-36DBE92F1C4A}" srcId="{CF9055CF-8DEB-4A02-949A-DE72B6AC5D37}" destId="{6D0E5D9F-7263-4526-A227-51301233F549}" srcOrd="2" destOrd="0" parTransId="{23416D07-25F8-426C-BC65-639E6BCF4D6D}" sibTransId="{DE289E29-1989-4D8E-8AA6-F030105B3F13}"/>
    <dgm:cxn modelId="{F89EA6DF-D106-435E-9337-D23286A767A6}" srcId="{B6E26FFC-9977-4BBC-BEC7-3D6B63754E52}" destId="{44B2544A-D122-4B95-A36C-B03D9E272B48}" srcOrd="3" destOrd="0" parTransId="{9EE40E78-C1B8-4A87-A668-53AD816CED24}" sibTransId="{F32DECE0-DC7F-4DCF-A10D-96A117A49197}"/>
    <dgm:cxn modelId="{3C41F2E0-4620-40B4-9857-68872B278EFB}" srcId="{B6E26FFC-9977-4BBC-BEC7-3D6B63754E52}" destId="{CBCC21F5-552F-4D39-812E-6FCD4A366F58}" srcOrd="0" destOrd="0" parTransId="{4A973A1C-85F1-4969-A536-D29940229E2C}" sibTransId="{3640B940-6901-481F-ADF7-6B77DEEED764}"/>
    <dgm:cxn modelId="{F26634E8-F204-43D0-AE75-9DAFB006B0F6}" type="presOf" srcId="{CBCC21F5-552F-4D39-812E-6FCD4A366F58}" destId="{0B258FF3-76F7-43AE-BF50-BA7F324E9A95}" srcOrd="0" destOrd="0" presId="urn:microsoft.com/office/officeart/2005/8/layout/hList1"/>
    <dgm:cxn modelId="{F83290EC-C994-4DD9-B5EA-EC34391BBA84}" type="presOf" srcId="{6D0E5D9F-7263-4526-A227-51301233F549}" destId="{89C96F26-DA7B-43EF-91D6-816F16CBDF58}" srcOrd="0" destOrd="0" presId="urn:microsoft.com/office/officeart/2005/8/layout/hList1"/>
    <dgm:cxn modelId="{E10316F5-6F43-445E-99AF-381B5F0113F5}" type="presOf" srcId="{44B2544A-D122-4B95-A36C-B03D9E272B48}" destId="{0B258FF3-76F7-43AE-BF50-BA7F324E9A95}" srcOrd="0" destOrd="3" presId="urn:microsoft.com/office/officeart/2005/8/layout/hList1"/>
    <dgm:cxn modelId="{01AD3BFA-7150-41E3-88CA-BD138B934195}" type="presOf" srcId="{F3256203-D9D1-492A-B801-68C1A32486F0}" destId="{FD80D94D-5D57-41A2-B04D-5B418B07094D}" srcOrd="0" destOrd="0" presId="urn:microsoft.com/office/officeart/2005/8/layout/hList1"/>
    <dgm:cxn modelId="{5909E643-FCFD-45AE-B5EC-FBB67DB64938}" type="presParOf" srcId="{820940DF-4A38-42F1-98EF-468F1F78F9C0}" destId="{9CEB5F83-5364-455B-B35D-B195C581120E}" srcOrd="0" destOrd="0" presId="urn:microsoft.com/office/officeart/2005/8/layout/hList1"/>
    <dgm:cxn modelId="{808D9A05-868D-4227-9BE0-4E772EAE777A}" type="presParOf" srcId="{9CEB5F83-5364-455B-B35D-B195C581120E}" destId="{B9D50CB2-F88F-40FA-B01A-F4686A4902CD}" srcOrd="0" destOrd="0" presId="urn:microsoft.com/office/officeart/2005/8/layout/hList1"/>
    <dgm:cxn modelId="{42DB8578-6A20-4E84-86F0-3393B9DD98F4}" type="presParOf" srcId="{9CEB5F83-5364-455B-B35D-B195C581120E}" destId="{5B98FB5E-950C-43D3-BB2E-40F86DF4A407}" srcOrd="1" destOrd="0" presId="urn:microsoft.com/office/officeart/2005/8/layout/hList1"/>
    <dgm:cxn modelId="{42317858-96AB-4E26-B688-E944298C49E3}" type="presParOf" srcId="{820940DF-4A38-42F1-98EF-468F1F78F9C0}" destId="{E716AF7A-1880-40DF-B63C-6DD513874BA7}" srcOrd="1" destOrd="0" presId="urn:microsoft.com/office/officeart/2005/8/layout/hList1"/>
    <dgm:cxn modelId="{CA5373C7-8212-4504-8FED-26C547A076FA}" type="presParOf" srcId="{820940DF-4A38-42F1-98EF-468F1F78F9C0}" destId="{33E117D6-D3D6-40F3-9097-450A2ACCF87F}" srcOrd="2" destOrd="0" presId="urn:microsoft.com/office/officeart/2005/8/layout/hList1"/>
    <dgm:cxn modelId="{F6D8E8C7-5F93-4609-B662-A1B5EB741D2B}" type="presParOf" srcId="{33E117D6-D3D6-40F3-9097-450A2ACCF87F}" destId="{343C67BE-EC5F-4AD5-8920-50A36E0272EB}" srcOrd="0" destOrd="0" presId="urn:microsoft.com/office/officeart/2005/8/layout/hList1"/>
    <dgm:cxn modelId="{604026AA-3A9E-4EAD-B87B-B0E716222CFC}" type="presParOf" srcId="{33E117D6-D3D6-40F3-9097-450A2ACCF87F}" destId="{0B258FF3-76F7-43AE-BF50-BA7F324E9A95}" srcOrd="1" destOrd="0" presId="urn:microsoft.com/office/officeart/2005/8/layout/hList1"/>
    <dgm:cxn modelId="{AB4A1F5C-A6E1-49A3-9C9A-06BADF5B685B}" type="presParOf" srcId="{820940DF-4A38-42F1-98EF-468F1F78F9C0}" destId="{F8751495-6614-49E8-8CFB-062A3382412C}" srcOrd="3" destOrd="0" presId="urn:microsoft.com/office/officeart/2005/8/layout/hList1"/>
    <dgm:cxn modelId="{5A40F6D1-E242-439C-9C24-5CBBAAB3B6C3}" type="presParOf" srcId="{820940DF-4A38-42F1-98EF-468F1F78F9C0}" destId="{740CB892-FD24-4AA5-B3B7-79D5956FCA09}" srcOrd="4" destOrd="0" presId="urn:microsoft.com/office/officeart/2005/8/layout/hList1"/>
    <dgm:cxn modelId="{64A9A8B1-2C0E-4DE0-BB82-4C637E74BB43}" type="presParOf" srcId="{740CB892-FD24-4AA5-B3B7-79D5956FCA09}" destId="{89C96F26-DA7B-43EF-91D6-816F16CBDF58}" srcOrd="0" destOrd="0" presId="urn:microsoft.com/office/officeart/2005/8/layout/hList1"/>
    <dgm:cxn modelId="{52453413-E80C-42CE-B811-614BEF4E2181}" type="presParOf" srcId="{740CB892-FD24-4AA5-B3B7-79D5956FCA09}" destId="{FD80D94D-5D57-41A2-B04D-5B418B07094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50CB2-F88F-40FA-B01A-F4686A4902CD}">
      <dsp:nvSpPr>
        <dsp:cNvPr id="0" name=""/>
        <dsp:cNvSpPr/>
      </dsp:nvSpPr>
      <dsp:spPr>
        <a:xfrm>
          <a:off x="3009" y="12730"/>
          <a:ext cx="2934072" cy="6912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70688" tIns="97536" rIns="170688" bIns="97536" numCol="1" spcCol="1270" rtlCol="0" anchor="ctr" anchorCtr="0">
          <a:noAutofit/>
        </a:bodyPr>
        <a:lstStyle/>
        <a:p>
          <a:pPr marL="0" lvl="0" indent="0" algn="ctr" defTabSz="1066800" rtl="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建模</a:t>
          </a:r>
          <a:endParaRPr lang="zh-cn" sz="2400" kern="1200" dirty="0">
            <a:latin typeface="微软雅黑" panose="020B0503020204020204" pitchFamily="34" charset="-122"/>
            <a:ea typeface="微软雅黑" panose="020B0503020204020204" pitchFamily="34" charset="-122"/>
          </a:endParaRPr>
        </a:p>
      </dsp:txBody>
      <dsp:txXfrm>
        <a:off x="3009" y="12730"/>
        <a:ext cx="2934072" cy="691200"/>
      </dsp:txXfrm>
    </dsp:sp>
    <dsp:sp modelId="{5B98FB5E-950C-43D3-BB2E-40F86DF4A407}">
      <dsp:nvSpPr>
        <dsp:cNvPr id="0" name=""/>
        <dsp:cNvSpPr/>
      </dsp:nvSpPr>
      <dsp:spPr>
        <a:xfrm>
          <a:off x="3009" y="703930"/>
          <a:ext cx="2934072" cy="3269552"/>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rtlCol="0" anchor="t" anchorCtr="0">
          <a:noAutofit/>
        </a:bodyPr>
        <a:lstStyle/>
        <a:p>
          <a:pPr marL="228600" lvl="1" indent="-228600" algn="l" defTabSz="1066800" rtl="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抽取任务特征</a:t>
          </a:r>
          <a:endParaRPr lang="zh-cn" sz="240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搭建模型</a:t>
          </a:r>
          <a:endParaRPr lang="zh-cn" sz="240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了解模型优缺点，可以做敏感性或鲁棒性分析</a:t>
          </a:r>
          <a:endParaRPr lang="zh-cn" sz="2400" kern="1200" dirty="0">
            <a:latin typeface="微软雅黑" panose="020B0503020204020204" pitchFamily="34" charset="-122"/>
            <a:ea typeface="微软雅黑" panose="020B0503020204020204" pitchFamily="34" charset="-122"/>
          </a:endParaRPr>
        </a:p>
      </dsp:txBody>
      <dsp:txXfrm>
        <a:off x="3009" y="703930"/>
        <a:ext cx="2934072" cy="3269552"/>
      </dsp:txXfrm>
    </dsp:sp>
    <dsp:sp modelId="{343C67BE-EC5F-4AD5-8920-50A36E0272EB}">
      <dsp:nvSpPr>
        <dsp:cNvPr id="0" name=""/>
        <dsp:cNvSpPr/>
      </dsp:nvSpPr>
      <dsp:spPr>
        <a:xfrm>
          <a:off x="3347851" y="12730"/>
          <a:ext cx="2934072" cy="6912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70688" tIns="97536" rIns="170688" bIns="97536" numCol="1" spcCol="1270" rtlCol="0" anchor="ctr" anchorCtr="0">
          <a:noAutofit/>
        </a:bodyPr>
        <a:lstStyle/>
        <a:p>
          <a:pPr marL="0" lvl="0" indent="0" algn="ctr" defTabSz="1066800" rtl="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编程</a:t>
          </a:r>
          <a:endParaRPr lang="zh-cn" sz="2400" kern="1200" dirty="0">
            <a:latin typeface="微软雅黑" panose="020B0503020204020204" pitchFamily="34" charset="-122"/>
            <a:ea typeface="微软雅黑" panose="020B0503020204020204" pitchFamily="34" charset="-122"/>
          </a:endParaRPr>
        </a:p>
      </dsp:txBody>
      <dsp:txXfrm>
        <a:off x="3347851" y="12730"/>
        <a:ext cx="2934072" cy="691200"/>
      </dsp:txXfrm>
    </dsp:sp>
    <dsp:sp modelId="{0B258FF3-76F7-43AE-BF50-BA7F324E9A95}">
      <dsp:nvSpPr>
        <dsp:cNvPr id="0" name=""/>
        <dsp:cNvSpPr/>
      </dsp:nvSpPr>
      <dsp:spPr>
        <a:xfrm>
          <a:off x="3347851" y="703930"/>
          <a:ext cx="2934072" cy="3269552"/>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rtlCol="0" anchor="t" anchorCtr="0">
          <a:noAutofit/>
        </a:bodyPr>
        <a:lstStyle/>
        <a:p>
          <a:pPr marL="228600" lvl="1" indent="-228600" algn="l" defTabSz="1066800" rtl="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将模型转化为程序化语言</a:t>
          </a:r>
          <a:endParaRPr lang="zh-cn" sz="240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求解模型</a:t>
          </a:r>
          <a:endParaRPr lang="zh-cn" sz="240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得出结论或数据</a:t>
          </a:r>
          <a:endParaRPr lang="zh-cn" sz="240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数据可视化</a:t>
          </a:r>
          <a:endParaRPr lang="zh-cn" sz="2400" kern="1200" dirty="0">
            <a:latin typeface="微软雅黑" panose="020B0503020204020204" pitchFamily="34" charset="-122"/>
            <a:ea typeface="微软雅黑" panose="020B0503020204020204" pitchFamily="34" charset="-122"/>
          </a:endParaRPr>
        </a:p>
      </dsp:txBody>
      <dsp:txXfrm>
        <a:off x="3347851" y="703930"/>
        <a:ext cx="2934072" cy="3269552"/>
      </dsp:txXfrm>
    </dsp:sp>
    <dsp:sp modelId="{89C96F26-DA7B-43EF-91D6-816F16CBDF58}">
      <dsp:nvSpPr>
        <dsp:cNvPr id="0" name=""/>
        <dsp:cNvSpPr/>
      </dsp:nvSpPr>
      <dsp:spPr>
        <a:xfrm>
          <a:off x="6692693" y="12730"/>
          <a:ext cx="2934072" cy="6912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70688" tIns="97536" rIns="170688" bIns="97536" numCol="1" spcCol="1270" rtlCol="0" anchor="ctr" anchorCtr="0">
          <a:noAutofit/>
        </a:bodyPr>
        <a:lstStyle/>
        <a:p>
          <a:pPr marL="0" lvl="0" indent="0" algn="ctr" defTabSz="1066800" rtl="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写论文</a:t>
          </a:r>
          <a:endParaRPr lang="zh-cn" sz="2400" kern="1200" dirty="0">
            <a:latin typeface="微软雅黑" panose="020B0503020204020204" pitchFamily="34" charset="-122"/>
            <a:ea typeface="微软雅黑" panose="020B0503020204020204" pitchFamily="34" charset="-122"/>
          </a:endParaRPr>
        </a:p>
      </dsp:txBody>
      <dsp:txXfrm>
        <a:off x="6692693" y="12730"/>
        <a:ext cx="2934072" cy="691200"/>
      </dsp:txXfrm>
    </dsp:sp>
    <dsp:sp modelId="{FD80D94D-5D57-41A2-B04D-5B418B07094D}">
      <dsp:nvSpPr>
        <dsp:cNvPr id="0" name=""/>
        <dsp:cNvSpPr/>
      </dsp:nvSpPr>
      <dsp:spPr>
        <a:xfrm>
          <a:off x="6692693" y="703930"/>
          <a:ext cx="2934072" cy="3269552"/>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rtlCol="0" anchor="t" anchorCtr="0">
          <a:noAutofit/>
        </a:bodyPr>
        <a:lstStyle/>
        <a:p>
          <a:pPr marL="228600" lvl="1" indent="-228600" algn="l" defTabSz="1066800" rtl="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掌握科技论文文法</a:t>
          </a:r>
          <a:endParaRPr lang="zh-cn" sz="240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将抽象的模型和流程转化为简明的书面语言或图表</a:t>
          </a:r>
          <a:endParaRPr lang="zh-cn" sz="2400" kern="1200" dirty="0">
            <a:latin typeface="微软雅黑" panose="020B0503020204020204" pitchFamily="34" charset="-122"/>
            <a:ea typeface="微软雅黑" panose="020B0503020204020204" pitchFamily="34" charset="-122"/>
          </a:endParaRPr>
        </a:p>
      </dsp:txBody>
      <dsp:txXfrm>
        <a:off x="6692693" y="703930"/>
        <a:ext cx="2934072" cy="32695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63AC701-27D8-463D-95F0-15B8B32542FE}" type="datetime1">
              <a:rPr lang="zh-CN" altLang="en-US" smtClean="0">
                <a:latin typeface="微软雅黑" panose="020B0503020204020204" pitchFamily="34" charset="-122"/>
                <a:ea typeface="微软雅黑" panose="020B0503020204020204" pitchFamily="34" charset="-122"/>
              </a:rPr>
              <a:t>2022-04-16</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6569B1B7-5130-4E54-BCB3-799656313485}" type="datetime1">
              <a:rPr lang="zh-CN" altLang="en-US" smtClean="0"/>
              <a:pPr/>
              <a:t>2022-04-16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DED491D0-8E1B-49C7-849B-A28568D94497}" type="slidenum">
              <a:rPr lang="en-US" altLang="zh-CN" smtClean="0"/>
              <a:pPr/>
              <a:t>‹#›</a:t>
            </a:fld>
            <a:endParaRPr lang="zh-CN" altLang="en-US"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1</a:t>
            </a:fld>
            <a:endParaRPr lang="en-US" altLang="zh-CN" dirty="0"/>
          </a:p>
        </p:txBody>
      </p:sp>
    </p:spTree>
    <p:extLst>
      <p:ext uri="{BB962C8B-B14F-4D97-AF65-F5344CB8AC3E}">
        <p14:creationId xmlns:p14="http://schemas.microsoft.com/office/powerpoint/2010/main" val="3167091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15</a:t>
            </a:fld>
            <a:endParaRPr lang="zh-CN" altLang="en-US" dirty="0"/>
          </a:p>
        </p:txBody>
      </p:sp>
    </p:spTree>
    <p:extLst>
      <p:ext uri="{BB962C8B-B14F-4D97-AF65-F5344CB8AC3E}">
        <p14:creationId xmlns:p14="http://schemas.microsoft.com/office/powerpoint/2010/main" val="1285937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17</a:t>
            </a:fld>
            <a:endParaRPr lang="zh-CN" altLang="en-US" dirty="0"/>
          </a:p>
        </p:txBody>
      </p:sp>
    </p:spTree>
    <p:extLst>
      <p:ext uri="{BB962C8B-B14F-4D97-AF65-F5344CB8AC3E}">
        <p14:creationId xmlns:p14="http://schemas.microsoft.com/office/powerpoint/2010/main" val="4006356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19</a:t>
            </a:fld>
            <a:endParaRPr lang="zh-CN" altLang="en-US" dirty="0"/>
          </a:p>
        </p:txBody>
      </p:sp>
    </p:spTree>
    <p:extLst>
      <p:ext uri="{BB962C8B-B14F-4D97-AF65-F5344CB8AC3E}">
        <p14:creationId xmlns:p14="http://schemas.microsoft.com/office/powerpoint/2010/main" val="2935271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20</a:t>
            </a:fld>
            <a:endParaRPr lang="zh-CN" altLang="en-US" dirty="0"/>
          </a:p>
        </p:txBody>
      </p:sp>
    </p:spTree>
    <p:extLst>
      <p:ext uri="{BB962C8B-B14F-4D97-AF65-F5344CB8AC3E}">
        <p14:creationId xmlns:p14="http://schemas.microsoft.com/office/powerpoint/2010/main" val="226127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21</a:t>
            </a:fld>
            <a:endParaRPr lang="zh-CN" altLang="en-US" dirty="0"/>
          </a:p>
        </p:txBody>
      </p:sp>
    </p:spTree>
    <p:extLst>
      <p:ext uri="{BB962C8B-B14F-4D97-AF65-F5344CB8AC3E}">
        <p14:creationId xmlns:p14="http://schemas.microsoft.com/office/powerpoint/2010/main" val="670936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22</a:t>
            </a:fld>
            <a:endParaRPr lang="zh-CN" altLang="en-US" dirty="0"/>
          </a:p>
        </p:txBody>
      </p:sp>
    </p:spTree>
    <p:extLst>
      <p:ext uri="{BB962C8B-B14F-4D97-AF65-F5344CB8AC3E}">
        <p14:creationId xmlns:p14="http://schemas.microsoft.com/office/powerpoint/2010/main" val="2830455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23</a:t>
            </a:fld>
            <a:endParaRPr lang="zh-CN" altLang="en-US" dirty="0"/>
          </a:p>
        </p:txBody>
      </p:sp>
    </p:spTree>
    <p:extLst>
      <p:ext uri="{BB962C8B-B14F-4D97-AF65-F5344CB8AC3E}">
        <p14:creationId xmlns:p14="http://schemas.microsoft.com/office/powerpoint/2010/main" val="2654191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24</a:t>
            </a:fld>
            <a:endParaRPr lang="zh-CN" altLang="en-US" dirty="0"/>
          </a:p>
        </p:txBody>
      </p:sp>
    </p:spTree>
    <p:extLst>
      <p:ext uri="{BB962C8B-B14F-4D97-AF65-F5344CB8AC3E}">
        <p14:creationId xmlns:p14="http://schemas.microsoft.com/office/powerpoint/2010/main" val="3858526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25</a:t>
            </a:fld>
            <a:endParaRPr lang="zh-CN" altLang="en-US" dirty="0"/>
          </a:p>
        </p:txBody>
      </p:sp>
    </p:spTree>
    <p:extLst>
      <p:ext uri="{BB962C8B-B14F-4D97-AF65-F5344CB8AC3E}">
        <p14:creationId xmlns:p14="http://schemas.microsoft.com/office/powerpoint/2010/main" val="2471934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2</a:t>
            </a:fld>
            <a:endParaRPr lang="zh-CN" altLang="en-US" dirty="0"/>
          </a:p>
        </p:txBody>
      </p:sp>
    </p:spTree>
    <p:extLst>
      <p:ext uri="{BB962C8B-B14F-4D97-AF65-F5344CB8AC3E}">
        <p14:creationId xmlns:p14="http://schemas.microsoft.com/office/powerpoint/2010/main" val="1598329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30</a:t>
            </a:fld>
            <a:endParaRPr lang="zh-CN" altLang="en-US" dirty="0"/>
          </a:p>
        </p:txBody>
      </p:sp>
    </p:spTree>
    <p:extLst>
      <p:ext uri="{BB962C8B-B14F-4D97-AF65-F5344CB8AC3E}">
        <p14:creationId xmlns:p14="http://schemas.microsoft.com/office/powerpoint/2010/main" val="1343119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32</a:t>
            </a:fld>
            <a:endParaRPr lang="zh-CN" altLang="en-US" dirty="0"/>
          </a:p>
        </p:txBody>
      </p:sp>
    </p:spTree>
    <p:extLst>
      <p:ext uri="{BB962C8B-B14F-4D97-AF65-F5344CB8AC3E}">
        <p14:creationId xmlns:p14="http://schemas.microsoft.com/office/powerpoint/2010/main" val="2053778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33</a:t>
            </a:fld>
            <a:endParaRPr lang="zh-CN" altLang="en-US" dirty="0"/>
          </a:p>
        </p:txBody>
      </p:sp>
    </p:spTree>
    <p:extLst>
      <p:ext uri="{BB962C8B-B14F-4D97-AF65-F5344CB8AC3E}">
        <p14:creationId xmlns:p14="http://schemas.microsoft.com/office/powerpoint/2010/main" val="3597681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34</a:t>
            </a:fld>
            <a:endParaRPr lang="zh-CN" altLang="en-US" dirty="0"/>
          </a:p>
        </p:txBody>
      </p:sp>
    </p:spTree>
    <p:extLst>
      <p:ext uri="{BB962C8B-B14F-4D97-AF65-F5344CB8AC3E}">
        <p14:creationId xmlns:p14="http://schemas.microsoft.com/office/powerpoint/2010/main" val="3931850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35</a:t>
            </a:fld>
            <a:endParaRPr lang="zh-CN" altLang="en-US" dirty="0"/>
          </a:p>
        </p:txBody>
      </p:sp>
    </p:spTree>
    <p:extLst>
      <p:ext uri="{BB962C8B-B14F-4D97-AF65-F5344CB8AC3E}">
        <p14:creationId xmlns:p14="http://schemas.microsoft.com/office/powerpoint/2010/main" val="2225821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36</a:t>
            </a:fld>
            <a:endParaRPr lang="zh-CN" altLang="en-US" dirty="0"/>
          </a:p>
        </p:txBody>
      </p:sp>
    </p:spTree>
    <p:extLst>
      <p:ext uri="{BB962C8B-B14F-4D97-AF65-F5344CB8AC3E}">
        <p14:creationId xmlns:p14="http://schemas.microsoft.com/office/powerpoint/2010/main" val="21006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45</a:t>
            </a:fld>
            <a:endParaRPr lang="zh-CN" altLang="en-US" dirty="0"/>
          </a:p>
        </p:txBody>
      </p:sp>
    </p:spTree>
    <p:extLst>
      <p:ext uri="{BB962C8B-B14F-4D97-AF65-F5344CB8AC3E}">
        <p14:creationId xmlns:p14="http://schemas.microsoft.com/office/powerpoint/2010/main" val="3830465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3</a:t>
            </a:fld>
            <a:endParaRPr lang="zh-CN" altLang="en-US" dirty="0"/>
          </a:p>
        </p:txBody>
      </p:sp>
    </p:spTree>
    <p:extLst>
      <p:ext uri="{BB962C8B-B14F-4D97-AF65-F5344CB8AC3E}">
        <p14:creationId xmlns:p14="http://schemas.microsoft.com/office/powerpoint/2010/main" val="2104148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4</a:t>
            </a:fld>
            <a:endParaRPr lang="zh-CN" altLang="en-US" dirty="0"/>
          </a:p>
        </p:txBody>
      </p:sp>
    </p:spTree>
    <p:extLst>
      <p:ext uri="{BB962C8B-B14F-4D97-AF65-F5344CB8AC3E}">
        <p14:creationId xmlns:p14="http://schemas.microsoft.com/office/powerpoint/2010/main" val="3980368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8</a:t>
            </a:fld>
            <a:endParaRPr lang="zh-CN" altLang="en-US" dirty="0"/>
          </a:p>
        </p:txBody>
      </p:sp>
    </p:spTree>
    <p:extLst>
      <p:ext uri="{BB962C8B-B14F-4D97-AF65-F5344CB8AC3E}">
        <p14:creationId xmlns:p14="http://schemas.microsoft.com/office/powerpoint/2010/main" val="2757639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10</a:t>
            </a:fld>
            <a:endParaRPr lang="zh-CN" altLang="en-US" dirty="0"/>
          </a:p>
        </p:txBody>
      </p:sp>
    </p:spTree>
    <p:extLst>
      <p:ext uri="{BB962C8B-B14F-4D97-AF65-F5344CB8AC3E}">
        <p14:creationId xmlns:p14="http://schemas.microsoft.com/office/powerpoint/2010/main" val="3980368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11</a:t>
            </a:fld>
            <a:endParaRPr lang="zh-CN" altLang="en-US" dirty="0"/>
          </a:p>
        </p:txBody>
      </p:sp>
    </p:spTree>
    <p:extLst>
      <p:ext uri="{BB962C8B-B14F-4D97-AF65-F5344CB8AC3E}">
        <p14:creationId xmlns:p14="http://schemas.microsoft.com/office/powerpoint/2010/main" val="130681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12</a:t>
            </a:fld>
            <a:endParaRPr lang="zh-CN" altLang="en-US" dirty="0"/>
          </a:p>
        </p:txBody>
      </p:sp>
    </p:spTree>
    <p:extLst>
      <p:ext uri="{BB962C8B-B14F-4D97-AF65-F5344CB8AC3E}">
        <p14:creationId xmlns:p14="http://schemas.microsoft.com/office/powerpoint/2010/main" val="1285937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13</a:t>
            </a:fld>
            <a:endParaRPr lang="zh-CN" altLang="en-US" dirty="0"/>
          </a:p>
        </p:txBody>
      </p:sp>
    </p:spTree>
    <p:extLst>
      <p:ext uri="{BB962C8B-B14F-4D97-AF65-F5344CB8AC3E}">
        <p14:creationId xmlns:p14="http://schemas.microsoft.com/office/powerpoint/2010/main" val="3093759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3" name="副标题 2"/>
          <p:cNvSpPr>
            <a:spLocks noGrp="1"/>
          </p:cNvSpPr>
          <p:nvPr>
            <p:ph type="subTitle" idx="1"/>
          </p:nvPr>
        </p:nvSpPr>
        <p:spPr>
          <a:xfrm>
            <a:off x="3175199" y="4538659"/>
            <a:ext cx="8500062" cy="865321"/>
          </a:xfrm>
        </p:spPr>
        <p:txBody>
          <a:bodyPr rtlCol="0"/>
          <a:lstStyle>
            <a:lvl1pPr marL="0" indent="0" algn="l">
              <a:spcBef>
                <a:spcPts val="0"/>
              </a:spcBef>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a:t>单击此处编辑母版副标题样式</a:t>
            </a:r>
            <a:endParaRPr lang="zh-CN" altLang="en-US" dirty="0"/>
          </a:p>
        </p:txBody>
      </p:sp>
      <p:sp>
        <p:nvSpPr>
          <p:cNvPr id="11" name="日期占位符 3"/>
          <p:cNvSpPr>
            <a:spLocks noGrp="1"/>
          </p:cNvSpPr>
          <p:nvPr>
            <p:ph type="dt" sz="half" idx="10"/>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fld id="{C8DBC65E-1F61-470A-9CB6-E75D82005995}" type="datetime1">
              <a:rPr lang="zh-CN" altLang="en-US" smtClean="0"/>
              <a:pPr/>
              <a:t>2022-04-16</a:t>
            </a:fld>
            <a:endParaRPr lang="zh-CN" altLang="en-US" dirty="0"/>
          </a:p>
        </p:txBody>
      </p:sp>
      <p:sp>
        <p:nvSpPr>
          <p:cNvPr id="12" name="页脚占位符 4"/>
          <p:cNvSpPr>
            <a:spLocks noGrp="1"/>
          </p:cNvSpPr>
          <p:nvPr>
            <p:ph type="ftr" sz="quarter" idx="11"/>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endParaRPr lang="zh-CN" altLang="en-US" dirty="0"/>
          </a:p>
        </p:txBody>
      </p:sp>
      <p:sp>
        <p:nvSpPr>
          <p:cNvPr id="13" name="灯片编号占位符 5"/>
          <p:cNvSpPr>
            <a:spLocks noGrp="1"/>
          </p:cNvSpPr>
          <p:nvPr>
            <p:ph type="sldNum" sz="quarter" idx="12"/>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fld id="{BD266BE7-899D-4075-917F-DBDE33B6B692}" type="slidenum">
              <a:rPr lang="en-US" altLang="zh-CN" smtClean="0"/>
              <a:pPr/>
              <a:t>‹#›</a:t>
            </a:fld>
            <a:endParaRPr lang="zh-CN" altLang="en-US"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日期占位符 3"/>
          <p:cNvSpPr>
            <a:spLocks noGrp="1"/>
          </p:cNvSpPr>
          <p:nvPr>
            <p:ph type="dt" sz="half" idx="10"/>
          </p:nvPr>
        </p:nvSpPr>
        <p:spPr/>
        <p:txBody>
          <a:bodyPr rtlCol="0"/>
          <a:lstStyle/>
          <a:p>
            <a:pPr rtl="0"/>
            <a:fld id="{3230E9FA-E751-4F48-819C-F9A99AD205F1}" type="datetime1">
              <a:rPr lang="zh-CN" altLang="en-US" smtClean="0"/>
              <a:t>2022-04-16</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6" name="灯片编号占位符 5"/>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10" name="矩形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pic>
        <p:nvPicPr>
          <p:cNvPr id="7" name="图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垂直标题 1"/>
          <p:cNvSpPr>
            <a:spLocks noGrp="1"/>
          </p:cNvSpPr>
          <p:nvPr>
            <p:ph type="title" orient="vert"/>
          </p:nvPr>
        </p:nvSpPr>
        <p:spPr>
          <a:xfrm>
            <a:off x="10266348" y="462249"/>
            <a:ext cx="1370886" cy="5714714"/>
          </a:xfrm>
        </p:spPr>
        <p:txBody>
          <a:bodyPr vert="eaVert" rtlCol="0"/>
          <a:lstStyle>
            <a:lvl1pPr>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3" name="竖排文字占位符 2"/>
          <p:cNvSpPr>
            <a:spLocks noGrp="1"/>
          </p:cNvSpPr>
          <p:nvPr>
            <p:ph type="body" orient="vert" idx="1"/>
          </p:nvPr>
        </p:nvSpPr>
        <p:spPr>
          <a:xfrm>
            <a:off x="378199" y="462249"/>
            <a:ext cx="9693088" cy="5714714"/>
          </a:xfrm>
        </p:spPr>
        <p:txBody>
          <a:bodyPr vert="eaVert"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日期占位符 3"/>
          <p:cNvSpPr>
            <a:spLocks noGrp="1"/>
          </p:cNvSpPr>
          <p:nvPr>
            <p:ph type="dt" sz="half" idx="10"/>
          </p:nvPr>
        </p:nvSpPr>
        <p:spPr>
          <a:xfrm>
            <a:off x="378199" y="6356350"/>
            <a:ext cx="1971947" cy="365125"/>
          </a:xfrm>
        </p:spPr>
        <p:txBody>
          <a:bodyPr rtlCol="0"/>
          <a:lstStyle>
            <a:lvl1pPr>
              <a:defRPr>
                <a:latin typeface="微软雅黑" panose="020B0503020204020204" pitchFamily="34" charset="-122"/>
                <a:ea typeface="微软雅黑" panose="020B0503020204020204" pitchFamily="34" charset="-122"/>
              </a:defRPr>
            </a:lvl1pPr>
          </a:lstStyle>
          <a:p>
            <a:fld id="{03DF20B2-4A9A-45E9-A283-24B207D4A469}" type="datetime1">
              <a:rPr lang="zh-CN" altLang="en-US" smtClean="0"/>
              <a:pPr/>
              <a:t>2022-04-16</a:t>
            </a:fld>
            <a:endParaRPr lang="zh-CN" altLang="en-US" dirty="0"/>
          </a:p>
        </p:txBody>
      </p:sp>
      <p:sp>
        <p:nvSpPr>
          <p:cNvPr id="5" name="页脚占位符 4"/>
          <p:cNvSpPr>
            <a:spLocks noGrp="1"/>
          </p:cNvSpPr>
          <p:nvPr>
            <p:ph type="ftr" sz="quarter" idx="11"/>
          </p:nvPr>
        </p:nvSpPr>
        <p:spPr>
          <a:xfrm>
            <a:off x="2382374" y="6356350"/>
            <a:ext cx="5687786" cy="365125"/>
          </a:xfrm>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8102389" y="6356350"/>
            <a:ext cx="1968898" cy="365125"/>
          </a:xfrm>
        </p:spPr>
        <p:txBody>
          <a:bodyPr rtlCol="0"/>
          <a:lstStyle>
            <a:lvl1pPr>
              <a:defRPr>
                <a:latin typeface="微软雅黑" panose="020B0503020204020204" pitchFamily="34" charset="-122"/>
                <a:ea typeface="微软雅黑" panose="020B0503020204020204" pitchFamily="34" charset="-122"/>
              </a:defRPr>
            </a:lvl1pPr>
          </a:lstStyle>
          <a:p>
            <a:fld id="{BD266BE7-899D-4075-917F-DBDE33B6B692}" type="slidenum">
              <a:rPr lang="en-US" altLang="zh-CN" smtClean="0"/>
              <a:pPr/>
              <a:t>‹#›</a:t>
            </a:fld>
            <a:endParaRPr lang="zh-CN" altLang="en-US"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1_两栏内容">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3757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idx="1"/>
          </p:nvPr>
        </p:nvSpPr>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日期占位符 3"/>
          <p:cNvSpPr>
            <a:spLocks noGrp="1"/>
          </p:cNvSpPr>
          <p:nvPr>
            <p:ph type="dt" sz="half" idx="10"/>
          </p:nvPr>
        </p:nvSpPr>
        <p:spPr/>
        <p:txBody>
          <a:bodyPr rtlCol="0"/>
          <a:lstStyle/>
          <a:p>
            <a:pPr rtl="0"/>
            <a:fld id="{FD58272A-3F40-46EC-ACA6-70669E801A69}" type="datetime1">
              <a:rPr lang="zh-CN" altLang="en-US" smtClean="0"/>
              <a:t>2022-04-16</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6" name="灯片编号占位符 5"/>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a:t>单击此处编辑母版文本样式</a:t>
            </a:r>
          </a:p>
        </p:txBody>
      </p:sp>
      <p:sp>
        <p:nvSpPr>
          <p:cNvPr id="4" name="日期占位符 3"/>
          <p:cNvSpPr>
            <a:spLocks noGrp="1"/>
          </p:cNvSpPr>
          <p:nvPr>
            <p:ph type="dt" sz="half" idx="10"/>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fld id="{E0356303-B561-4B81-A0E6-80FC4542CDC4}" type="datetime1">
              <a:rPr lang="zh-CN" altLang="en-US" smtClean="0"/>
              <a:pPr/>
              <a:t>2022-04-16</a:t>
            </a:fld>
            <a:endParaRPr lang="zh-CN" altLang="en-US" dirty="0"/>
          </a:p>
        </p:txBody>
      </p:sp>
      <p:sp>
        <p:nvSpPr>
          <p:cNvPr id="5" name="页脚占位符 4"/>
          <p:cNvSpPr>
            <a:spLocks noGrp="1"/>
          </p:cNvSpPr>
          <p:nvPr>
            <p:ph type="ftr" sz="quarter" idx="11"/>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fld id="{BD266BE7-899D-4075-917F-DBDE33B6B692}" type="slidenum">
              <a:rPr lang="en-US" altLang="zh-CN" smtClean="0"/>
              <a:pPr/>
              <a:t>‹#›</a:t>
            </a:fld>
            <a:endParaRPr lang="zh-CN" altLang="en-US"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sz="half" idx="1"/>
          </p:nvPr>
        </p:nvSpPr>
        <p:spPr>
          <a:xfrm>
            <a:off x="1280160" y="2194560"/>
            <a:ext cx="4489704" cy="3986784"/>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内容占位符 3"/>
          <p:cNvSpPr>
            <a:spLocks noGrp="1"/>
          </p:cNvSpPr>
          <p:nvPr>
            <p:ph sz="half" idx="2"/>
          </p:nvPr>
        </p:nvSpPr>
        <p:spPr>
          <a:xfrm>
            <a:off x="6415368" y="2194560"/>
            <a:ext cx="4493424" cy="3986784"/>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日期占位符 4"/>
          <p:cNvSpPr>
            <a:spLocks noGrp="1"/>
          </p:cNvSpPr>
          <p:nvPr>
            <p:ph type="dt" sz="half" idx="10"/>
          </p:nvPr>
        </p:nvSpPr>
        <p:spPr/>
        <p:txBody>
          <a:bodyPr rtlCol="0"/>
          <a:lstStyle/>
          <a:p>
            <a:pPr rtl="0"/>
            <a:fld id="{25456D7C-88E2-4D62-AE60-29D8268EBD3A}" type="datetime1">
              <a:rPr lang="zh-CN" altLang="en-US" smtClean="0"/>
              <a:t>2022-04-16</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7" name="灯片编号占位符 6"/>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280160" y="2743194"/>
            <a:ext cx="4489704" cy="3433769"/>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文本占位符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419088" y="2743194"/>
            <a:ext cx="4489704" cy="3433769"/>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7" name="日期占位符 6"/>
          <p:cNvSpPr>
            <a:spLocks noGrp="1"/>
          </p:cNvSpPr>
          <p:nvPr>
            <p:ph type="dt" sz="half" idx="10"/>
          </p:nvPr>
        </p:nvSpPr>
        <p:spPr/>
        <p:txBody>
          <a:bodyPr rtlCol="0"/>
          <a:lstStyle/>
          <a:p>
            <a:pPr rtl="0"/>
            <a:fld id="{07EB2339-ABDC-476B-BD90-B2DFD73A7AD5}" type="datetime1">
              <a:rPr lang="zh-CN" altLang="en-US" smtClean="0"/>
              <a:t>2022-04-16</a:t>
            </a:fld>
            <a:endParaRPr lang="zh-CN" altLang="en-US" dirty="0"/>
          </a:p>
        </p:txBody>
      </p:sp>
      <p:sp>
        <p:nvSpPr>
          <p:cNvPr id="8" name="页脚占位符 7"/>
          <p:cNvSpPr>
            <a:spLocks noGrp="1"/>
          </p:cNvSpPr>
          <p:nvPr>
            <p:ph type="ftr" sz="quarter" idx="11"/>
          </p:nvPr>
        </p:nvSpPr>
        <p:spPr/>
        <p:txBody>
          <a:bodyPr rtlCol="0"/>
          <a:lstStyle/>
          <a:p>
            <a:pPr rtl="0"/>
            <a:endParaRPr lang="zh-CN" altLang="en-US" dirty="0"/>
          </a:p>
        </p:txBody>
      </p:sp>
      <p:sp>
        <p:nvSpPr>
          <p:cNvPr id="9" name="灯片编号占位符 8"/>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日期占位符 2"/>
          <p:cNvSpPr>
            <a:spLocks noGrp="1"/>
          </p:cNvSpPr>
          <p:nvPr>
            <p:ph type="dt" sz="half" idx="10"/>
          </p:nvPr>
        </p:nvSpPr>
        <p:spPr/>
        <p:txBody>
          <a:bodyPr rtlCol="0"/>
          <a:lstStyle/>
          <a:p>
            <a:pPr rtl="0"/>
            <a:fld id="{8C611C47-CDAD-4E4D-9A9A-8467648B26D4}" type="datetime1">
              <a:rPr lang="zh-CN" altLang="en-US" smtClean="0"/>
              <a:t>2022-04-16</a:t>
            </a:fld>
            <a:endParaRPr lang="zh-CN" altLang="en-US" dirty="0"/>
          </a:p>
        </p:txBody>
      </p:sp>
      <p:sp>
        <p:nvSpPr>
          <p:cNvPr id="4" name="页脚占位符 3"/>
          <p:cNvSpPr>
            <a:spLocks noGrp="1"/>
          </p:cNvSpPr>
          <p:nvPr>
            <p:ph type="ftr" sz="quarter" idx="11"/>
          </p:nvPr>
        </p:nvSpPr>
        <p:spPr/>
        <p:txBody>
          <a:bodyPr rtlCol="0"/>
          <a:lstStyle/>
          <a:p>
            <a:pPr rtl="0"/>
            <a:endParaRPr lang="zh-CN" altLang="en-US" dirty="0"/>
          </a:p>
        </p:txBody>
      </p:sp>
      <p:sp>
        <p:nvSpPr>
          <p:cNvPr id="5" name="灯片编号占位符 4"/>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9665F84A-E83A-46A2-A5E5-11D5B48459CE}" type="datetime1">
              <a:rPr lang="zh-CN" altLang="en-US" smtClean="0"/>
              <a:t>2022-04-16</a:t>
            </a:fld>
            <a:endParaRPr lang="zh-CN" altLang="en-US" dirty="0"/>
          </a:p>
        </p:txBody>
      </p:sp>
      <p:sp>
        <p:nvSpPr>
          <p:cNvPr id="3" name="页脚占位符 2"/>
          <p:cNvSpPr>
            <a:spLocks noGrp="1"/>
          </p:cNvSpPr>
          <p:nvPr>
            <p:ph type="ftr" sz="quarter" idx="11"/>
          </p:nvPr>
        </p:nvSpPr>
        <p:spPr/>
        <p:txBody>
          <a:bodyPr rtlCol="0"/>
          <a:lstStyle/>
          <a:p>
            <a:pPr rtl="0"/>
            <a:endParaRPr lang="zh-CN" altLang="en-US" dirty="0"/>
          </a:p>
        </p:txBody>
      </p:sp>
      <p:sp>
        <p:nvSpPr>
          <p:cNvPr id="4" name="幻灯片编号占位符 3"/>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ctr">
            <a:normAutofit/>
          </a:bodyPr>
          <a:lstStyle>
            <a:lvl1pPr>
              <a:defRPr sz="3000"/>
            </a:lvl1pPr>
          </a:lstStyle>
          <a:p>
            <a:pPr rtl="0"/>
            <a:r>
              <a:rPr lang="zh-CN" altLang="en-US"/>
              <a:t>单击此处编辑母版标题样式</a:t>
            </a:r>
            <a:endParaRPr lang="zh-CN" altLang="en-US" dirty="0"/>
          </a:p>
        </p:txBody>
      </p:sp>
      <p:sp>
        <p:nvSpPr>
          <p:cNvPr id="4" name="文本占位符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a:t>单击此处编辑母版文本样式</a:t>
            </a:r>
          </a:p>
        </p:txBody>
      </p:sp>
      <p:sp>
        <p:nvSpPr>
          <p:cNvPr id="3" name="内容占位符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日期占位符 4"/>
          <p:cNvSpPr>
            <a:spLocks noGrp="1"/>
          </p:cNvSpPr>
          <p:nvPr>
            <p:ph type="dt" sz="half" idx="10"/>
          </p:nvPr>
        </p:nvSpPr>
        <p:spPr/>
        <p:txBody>
          <a:bodyPr rtlCol="0"/>
          <a:lstStyle/>
          <a:p>
            <a:pPr rtl="0"/>
            <a:fld id="{C62C6475-9F21-40D0-915C-04280363E93C}" type="datetime1">
              <a:rPr lang="zh-CN" altLang="en-US" smtClean="0"/>
              <a:t>2022-04-16</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7" name="灯片编号占位符 6"/>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ctr">
            <a:normAutofit/>
          </a:bodyPr>
          <a:lstStyle>
            <a:lvl1pPr>
              <a:defRPr sz="3000"/>
            </a:lvl1pPr>
          </a:lstStyle>
          <a:p>
            <a:pPr rtl="0"/>
            <a:r>
              <a:rPr lang="zh-CN" altLang="en-US"/>
              <a:t>单击此处编辑母版标题样式</a:t>
            </a:r>
            <a:endParaRPr lang="zh-CN" altLang="en-US" dirty="0"/>
          </a:p>
        </p:txBody>
      </p:sp>
      <p:sp>
        <p:nvSpPr>
          <p:cNvPr id="4" name="文本占位符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a:t>单击此处编辑母版文本样式</a:t>
            </a:r>
          </a:p>
        </p:txBody>
      </p:sp>
      <p:sp>
        <p:nvSpPr>
          <p:cNvPr id="3" name="图片占位符 2" descr="为添加图像预留的空占位符。单击占位符，选择要添加的图像。"/>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a:t>单击图标添加图片</a:t>
            </a:r>
            <a:endParaRPr lang="zh-CN" altLang="en-US" dirty="0"/>
          </a:p>
        </p:txBody>
      </p:sp>
      <p:sp>
        <p:nvSpPr>
          <p:cNvPr id="5" name="日期占位符 4"/>
          <p:cNvSpPr>
            <a:spLocks noGrp="1"/>
          </p:cNvSpPr>
          <p:nvPr>
            <p:ph type="dt" sz="half" idx="10"/>
          </p:nvPr>
        </p:nvSpPr>
        <p:spPr/>
        <p:txBody>
          <a:bodyPr rtlCol="0"/>
          <a:lstStyle/>
          <a:p>
            <a:pPr rtl="0"/>
            <a:fld id="{FD8F86CD-34FE-491B-8D8D-EA0F47576F32}" type="datetime1">
              <a:rPr lang="zh-CN" altLang="en-US" smtClean="0"/>
              <a:t>2022-04-16</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7" name="灯片编号占位符 6"/>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pic>
        <p:nvPicPr>
          <p:cNvPr id="8" name="图 7"/>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标题占位符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zh-CN" altLang="en-US" dirty="0"/>
              <a:t>单击此处编辑母版标题样式</a:t>
            </a:r>
          </a:p>
        </p:txBody>
      </p:sp>
      <p:sp>
        <p:nvSpPr>
          <p:cNvPr id="3" name="文本占位符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zh-CN" altLang="en-US"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a:p>
            <a:pPr lvl="5" rtl="0"/>
            <a:r>
              <a:rPr lang="zh-CN" altLang="en-US" dirty="0"/>
              <a:t>第六级</a:t>
            </a:r>
          </a:p>
          <a:p>
            <a:pPr lvl="6" rtl="0"/>
            <a:r>
              <a:rPr lang="zh-CN" altLang="en-US" dirty="0"/>
              <a:t>第七级</a:t>
            </a:r>
          </a:p>
          <a:p>
            <a:pPr lvl="7" rtl="0"/>
            <a:r>
              <a:rPr lang="zh-CN" altLang="en-US" dirty="0"/>
              <a:t>第八级</a:t>
            </a:r>
          </a:p>
          <a:p>
            <a:pPr lvl="8" rtl="0"/>
            <a:r>
              <a:rPr lang="zh-CN" altLang="en-US" dirty="0"/>
              <a:t>第九级</a:t>
            </a:r>
          </a:p>
        </p:txBody>
      </p:sp>
      <p:sp>
        <p:nvSpPr>
          <p:cNvPr id="4" name="日期占位符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latin typeface="微软雅黑" panose="020B0503020204020204" pitchFamily="34" charset="-122"/>
                <a:ea typeface="微软雅黑" panose="020B0503020204020204" pitchFamily="34" charset="-122"/>
              </a:defRPr>
            </a:lvl1pPr>
          </a:lstStyle>
          <a:p>
            <a:fld id="{1BD676AE-0386-4991-94D7-85BDB586F352}" type="datetime1">
              <a:rPr lang="zh-CN" altLang="en-US" smtClean="0"/>
              <a:pPr/>
              <a:t>2022-04-16</a:t>
            </a:fld>
            <a:endParaRPr lang="zh-CN" altLang="en-US" dirty="0"/>
          </a:p>
        </p:txBody>
      </p:sp>
      <p:sp>
        <p:nvSpPr>
          <p:cNvPr id="5" name="页脚占位符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latin typeface="微软雅黑" panose="020B0503020204020204" pitchFamily="34" charset="-122"/>
                <a:ea typeface="微软雅黑" panose="020B0503020204020204" pitchFamily="34" charset="-122"/>
              </a:defRPr>
            </a:lvl1pPr>
          </a:lstStyle>
          <a:p>
            <a:fld id="{BD266BE7-899D-4075-917F-DBDE33B6B692}" type="slidenum">
              <a:rPr lang="en-US" altLang="zh-CN" smtClean="0"/>
              <a:pPr/>
              <a:t>‹#›</a:t>
            </a:fld>
            <a:endParaRPr lang="zh-CN" altLang="en-US"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sz="30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17746" y="1739656"/>
            <a:ext cx="8500062" cy="2387600"/>
          </a:xfrm>
        </p:spPr>
        <p:txBody>
          <a:bodyPr rtlCol="0"/>
          <a:lstStyle/>
          <a:p>
            <a:pPr rtl="0"/>
            <a:r>
              <a:rPr lang="zh-CN" altLang="en-US" dirty="0"/>
              <a:t>数学建模经验分享</a:t>
            </a:r>
          </a:p>
        </p:txBody>
      </p:sp>
      <p:sp>
        <p:nvSpPr>
          <p:cNvPr id="5" name="文本框 4">
            <a:extLst>
              <a:ext uri="{FF2B5EF4-FFF2-40B4-BE49-F238E27FC236}">
                <a16:creationId xmlns:a16="http://schemas.microsoft.com/office/drawing/2014/main" id="{9E8BC358-F447-4CB5-82B0-3859E0A35FDB}"/>
              </a:ext>
            </a:extLst>
          </p:cNvPr>
          <p:cNvSpPr txBox="1"/>
          <p:nvPr/>
        </p:nvSpPr>
        <p:spPr>
          <a:xfrm>
            <a:off x="8827363" y="4796161"/>
            <a:ext cx="3364637" cy="369332"/>
          </a:xfrm>
          <a:prstGeom prst="rect">
            <a:avLst/>
          </a:prstGeom>
          <a:noFill/>
        </p:spPr>
        <p:txBody>
          <a:bodyPr wrap="square" rtlCol="0">
            <a:spAutoFit/>
          </a:bodyPr>
          <a:lstStyle/>
          <a:p>
            <a:r>
              <a:rPr lang="zh-CN" altLang="en-US" dirty="0"/>
              <a:t>汇报人：穆文翰 网络</a:t>
            </a:r>
            <a:r>
              <a:rPr lang="en-US" altLang="zh-CN" dirty="0"/>
              <a:t>1902</a:t>
            </a:r>
            <a:r>
              <a:rPr lang="zh-CN" altLang="en-US" dirty="0"/>
              <a:t>班</a:t>
            </a:r>
          </a:p>
        </p:txBody>
      </p:sp>
      <p:sp>
        <p:nvSpPr>
          <p:cNvPr id="6" name="页脚占位符 5">
            <a:extLst>
              <a:ext uri="{FF2B5EF4-FFF2-40B4-BE49-F238E27FC236}">
                <a16:creationId xmlns:a16="http://schemas.microsoft.com/office/drawing/2014/main" id="{1D9BD928-6348-4DB7-81BB-BF64A6CCFDA8}"/>
              </a:ext>
            </a:extLst>
          </p:cNvPr>
          <p:cNvSpPr>
            <a:spLocks noGrp="1"/>
          </p:cNvSpPr>
          <p:nvPr>
            <p:ph type="ftr" sz="quarter" idx="11"/>
          </p:nvPr>
        </p:nvSpPr>
        <p:spPr/>
        <p:txBody>
          <a:bodyPr/>
          <a:lstStyle/>
          <a:p>
            <a:r>
              <a:rPr lang="zh-CN" altLang="en-US" dirty="0"/>
              <a:t>由于时间原因，本幻灯片在自计科实</a:t>
            </a:r>
            <a:r>
              <a:rPr lang="en-US" altLang="zh-CN" dirty="0"/>
              <a:t>1801</a:t>
            </a:r>
            <a:r>
              <a:rPr lang="zh-CN" altLang="en-US" dirty="0"/>
              <a:t>班李昂学长（</a:t>
            </a:r>
            <a:r>
              <a:rPr lang="en-US" altLang="zh-CN" dirty="0"/>
              <a:t>2020</a:t>
            </a:r>
            <a:r>
              <a:rPr lang="zh-CN" altLang="en-US" dirty="0"/>
              <a:t>年国赛国家级一等奖获得者，</a:t>
            </a:r>
            <a:r>
              <a:rPr lang="en-US" altLang="zh-CN" dirty="0"/>
              <a:t>C</a:t>
            </a:r>
            <a:r>
              <a:rPr lang="zh-CN" altLang="en-US" dirty="0"/>
              <a:t>题，基于卷积神经网络的建模）原成果基础上改编</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rtlCol="0"/>
          <a:lstStyle/>
          <a:p>
            <a:pPr rtl="0"/>
            <a:r>
              <a:rPr lang="zh-CN" altLang="en-US" dirty="0"/>
              <a:t>什么是美赛</a:t>
            </a:r>
          </a:p>
        </p:txBody>
      </p:sp>
    </p:spTree>
    <p:extLst>
      <p:ext uri="{BB962C8B-B14F-4D97-AF65-F5344CB8AC3E}">
        <p14:creationId xmlns:p14="http://schemas.microsoft.com/office/powerpoint/2010/main" val="227846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题目种类</a:t>
            </a:r>
          </a:p>
        </p:txBody>
      </p:sp>
      <p:graphicFrame>
        <p:nvGraphicFramePr>
          <p:cNvPr id="7" name="表格 7">
            <a:extLst>
              <a:ext uri="{FF2B5EF4-FFF2-40B4-BE49-F238E27FC236}">
                <a16:creationId xmlns:a16="http://schemas.microsoft.com/office/drawing/2014/main" id="{D4FF6F31-A6FF-4BD7-843E-6255A70D132F}"/>
              </a:ext>
            </a:extLst>
          </p:cNvPr>
          <p:cNvGraphicFramePr>
            <a:graphicFrameLocks noGrp="1"/>
          </p:cNvGraphicFramePr>
          <p:nvPr/>
        </p:nvGraphicFramePr>
        <p:xfrm>
          <a:off x="2032000" y="2142632"/>
          <a:ext cx="8128000" cy="2978655"/>
        </p:xfrm>
        <a:graphic>
          <a:graphicData uri="http://schemas.openxmlformats.org/drawingml/2006/table">
            <a:tbl>
              <a:tblPr firstRow="1" bandRow="1">
                <a:tableStyleId>{3B4B98B0-60AC-42C2-AFA5-B58CD77FA1E5}</a:tableStyleId>
              </a:tblPr>
              <a:tblGrid>
                <a:gridCol w="4064000">
                  <a:extLst>
                    <a:ext uri="{9D8B030D-6E8A-4147-A177-3AD203B41FA5}">
                      <a16:colId xmlns:a16="http://schemas.microsoft.com/office/drawing/2014/main" val="2407475456"/>
                    </a:ext>
                  </a:extLst>
                </a:gridCol>
                <a:gridCol w="4064000">
                  <a:extLst>
                    <a:ext uri="{9D8B030D-6E8A-4147-A177-3AD203B41FA5}">
                      <a16:colId xmlns:a16="http://schemas.microsoft.com/office/drawing/2014/main" val="713035594"/>
                    </a:ext>
                  </a:extLst>
                </a:gridCol>
              </a:tblGrid>
              <a:tr h="710782">
                <a:tc>
                  <a:txBody>
                    <a:bodyPr/>
                    <a:lstStyle/>
                    <a:p>
                      <a:pPr algn="ctr"/>
                      <a:r>
                        <a:rPr lang="en-US" altLang="zh-CN" sz="2800" b="0" dirty="0"/>
                        <a:t>MCM</a:t>
                      </a:r>
                    </a:p>
                    <a:p>
                      <a:pPr algn="ctr"/>
                      <a:r>
                        <a:rPr lang="en-US" altLang="zh-CN" sz="1800" b="0" i="0" u="none" strike="noStrike" kern="1200" baseline="0" dirty="0">
                          <a:solidFill>
                            <a:schemeClr val="tx1"/>
                          </a:solidFill>
                          <a:latin typeface="+mn-lt"/>
                          <a:ea typeface="+mn-ea"/>
                          <a:cs typeface="+mn-cs"/>
                        </a:rPr>
                        <a:t> (Mathematical Contest In Modeling)</a:t>
                      </a:r>
                      <a:endParaRPr lang="zh-CN" altLang="en-US" sz="28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kern="1200" dirty="0">
                          <a:solidFill>
                            <a:schemeClr val="tx1"/>
                          </a:solidFill>
                          <a:latin typeface="+mn-lt"/>
                          <a:ea typeface="+mn-ea"/>
                          <a:cs typeface="+mn-cs"/>
                        </a:rPr>
                        <a:t>ICM</a:t>
                      </a:r>
                      <a:endParaRPr lang="zh-CN" altLang="en-US" sz="2800" b="0" kern="1200" dirty="0">
                        <a:solidFill>
                          <a:schemeClr val="tx1"/>
                        </a:solidFill>
                        <a:latin typeface="+mn-lt"/>
                        <a:ea typeface="+mn-ea"/>
                        <a:cs typeface="+mn-cs"/>
                      </a:endParaRPr>
                    </a:p>
                    <a:p>
                      <a:r>
                        <a:rPr lang="en-US" altLang="zh-CN" sz="1800" b="0" i="0" u="none" strike="noStrike" kern="1200" baseline="0" dirty="0">
                          <a:solidFill>
                            <a:schemeClr val="tx1"/>
                          </a:solidFill>
                          <a:latin typeface="+mn-lt"/>
                          <a:ea typeface="+mn-ea"/>
                          <a:cs typeface="+mn-cs"/>
                        </a:rPr>
                        <a:t> </a:t>
                      </a:r>
                      <a:r>
                        <a:rPr lang="zh-CN" altLang="en-US" sz="1800" b="0" i="0" u="none" strike="noStrike" kern="1200" baseline="0" dirty="0">
                          <a:solidFill>
                            <a:schemeClr val="tx1"/>
                          </a:solidFill>
                          <a:latin typeface="+mn-lt"/>
                          <a:ea typeface="+mn-ea"/>
                          <a:cs typeface="+mn-cs"/>
                        </a:rPr>
                        <a:t>（</a:t>
                      </a:r>
                      <a:r>
                        <a:rPr lang="en-US" altLang="zh-CN" sz="1800" b="0" i="0" u="none" strike="noStrike" kern="1200" baseline="0" dirty="0">
                          <a:solidFill>
                            <a:schemeClr val="tx1"/>
                          </a:solidFill>
                          <a:latin typeface="+mn-lt"/>
                          <a:ea typeface="+mn-ea"/>
                          <a:cs typeface="+mn-cs"/>
                        </a:rPr>
                        <a:t>Interdisciplinary Contest In Modeling)</a:t>
                      </a:r>
                      <a:endParaRPr lang="zh-CN" altLang="en-US" dirty="0"/>
                    </a:p>
                  </a:txBody>
                  <a:tcPr/>
                </a:tc>
                <a:extLst>
                  <a:ext uri="{0D108BD9-81ED-4DB2-BD59-A6C34878D82A}">
                    <a16:rowId xmlns:a16="http://schemas.microsoft.com/office/drawing/2014/main" val="2266877951"/>
                  </a:ext>
                </a:extLst>
              </a:tr>
              <a:tr h="728725">
                <a:tc>
                  <a:txBody>
                    <a:bodyPr/>
                    <a:lstStyle/>
                    <a:p>
                      <a:pPr algn="ctr"/>
                      <a:r>
                        <a:rPr lang="en-US" altLang="zh-CN" sz="2800" dirty="0"/>
                        <a:t>A(</a:t>
                      </a:r>
                      <a:r>
                        <a:rPr lang="zh-CN" altLang="en-US" sz="2800" dirty="0"/>
                        <a:t>连续性</a:t>
                      </a:r>
                      <a:r>
                        <a:rPr lang="en-US" altLang="zh-CN" sz="2800" dirty="0"/>
                        <a:t>)</a:t>
                      </a:r>
                      <a:endParaRPr lang="zh-CN" alt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t>D(</a:t>
                      </a:r>
                      <a:r>
                        <a:rPr lang="zh-CN" altLang="en-US" sz="2800" dirty="0"/>
                        <a:t>运筹学</a:t>
                      </a:r>
                      <a:r>
                        <a:rPr lang="en-US" altLang="zh-CN" sz="2800" dirty="0"/>
                        <a:t>/</a:t>
                      </a:r>
                      <a:r>
                        <a:rPr lang="zh-CN" altLang="en-US" sz="2800" dirty="0"/>
                        <a:t>网络科学</a:t>
                      </a:r>
                      <a:r>
                        <a:rPr lang="en-US" altLang="zh-CN" sz="2800" dirty="0"/>
                        <a:t>)</a:t>
                      </a:r>
                      <a:endParaRPr lang="zh-CN" altLang="en-US" sz="2800" dirty="0"/>
                    </a:p>
                  </a:txBody>
                  <a:tcPr/>
                </a:tc>
                <a:extLst>
                  <a:ext uri="{0D108BD9-81ED-4DB2-BD59-A6C34878D82A}">
                    <a16:rowId xmlns:a16="http://schemas.microsoft.com/office/drawing/2014/main" val="3525959408"/>
                  </a:ext>
                </a:extLst>
              </a:tr>
              <a:tr h="7287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t>B(</a:t>
                      </a:r>
                      <a:r>
                        <a:rPr lang="zh-CN" altLang="en-US" sz="2800" dirty="0"/>
                        <a:t>离散型</a:t>
                      </a:r>
                      <a:r>
                        <a:rPr lang="en-US" altLang="zh-CN" sz="2800" dirty="0"/>
                        <a:t>)</a:t>
                      </a:r>
                      <a:endParaRPr lang="zh-CN" alt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t>E(</a:t>
                      </a:r>
                      <a:r>
                        <a:rPr lang="zh-CN" altLang="en-US" sz="2800" dirty="0"/>
                        <a:t>环境科学</a:t>
                      </a:r>
                      <a:r>
                        <a:rPr lang="en-US" altLang="zh-CN" sz="2800" dirty="0"/>
                        <a:t>)</a:t>
                      </a:r>
                      <a:endParaRPr lang="zh-CN" altLang="en-US" sz="2800" dirty="0"/>
                    </a:p>
                  </a:txBody>
                  <a:tcPr/>
                </a:tc>
                <a:extLst>
                  <a:ext uri="{0D108BD9-81ED-4DB2-BD59-A6C34878D82A}">
                    <a16:rowId xmlns:a16="http://schemas.microsoft.com/office/drawing/2014/main" val="108868769"/>
                  </a:ext>
                </a:extLst>
              </a:tr>
              <a:tr h="7287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t>C(</a:t>
                      </a:r>
                      <a:r>
                        <a:rPr lang="zh-CN" altLang="en-US" sz="2800" dirty="0"/>
                        <a:t>大数据</a:t>
                      </a:r>
                      <a:r>
                        <a:rPr lang="en-US" altLang="zh-CN" sz="28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t>F(</a:t>
                      </a:r>
                      <a:r>
                        <a:rPr lang="zh-CN" altLang="en-US" sz="2800" dirty="0"/>
                        <a:t>政策类题目</a:t>
                      </a:r>
                      <a:r>
                        <a:rPr lang="en-US" altLang="zh-CN" sz="2800" dirty="0"/>
                        <a:t>)</a:t>
                      </a:r>
                      <a:endParaRPr lang="zh-CN" altLang="en-US" sz="2800" dirty="0"/>
                    </a:p>
                  </a:txBody>
                  <a:tcPr/>
                </a:tc>
                <a:extLst>
                  <a:ext uri="{0D108BD9-81ED-4DB2-BD59-A6C34878D82A}">
                    <a16:rowId xmlns:a16="http://schemas.microsoft.com/office/drawing/2014/main" val="3134401938"/>
                  </a:ext>
                </a:extLst>
              </a:tr>
            </a:tbl>
          </a:graphicData>
        </a:graphic>
      </p:graphicFrame>
      <p:sp>
        <p:nvSpPr>
          <p:cNvPr id="8" name="内容占位符 3">
            <a:extLst>
              <a:ext uri="{FF2B5EF4-FFF2-40B4-BE49-F238E27FC236}">
                <a16:creationId xmlns:a16="http://schemas.microsoft.com/office/drawing/2014/main" id="{EFABACC1-EC17-48DF-A63C-21BBBDFEAD4D}"/>
              </a:ext>
            </a:extLst>
          </p:cNvPr>
          <p:cNvSpPr>
            <a:spLocks noGrp="1"/>
          </p:cNvSpPr>
          <p:nvPr>
            <p:ph sz="half" idx="2"/>
          </p:nvPr>
        </p:nvSpPr>
        <p:spPr>
          <a:xfrm>
            <a:off x="2031998" y="5435463"/>
            <a:ext cx="8128001" cy="1125135"/>
          </a:xfrm>
        </p:spPr>
        <p:txBody>
          <a:bodyPr rtlCol="0">
            <a:normAutofit/>
          </a:bodyPr>
          <a:lstStyle/>
          <a:p>
            <a:pPr marL="0" indent="0" rtl="0">
              <a:buNone/>
            </a:pPr>
            <a:r>
              <a:rPr lang="zh-CN" altLang="en-US" dirty="0"/>
              <a:t>个人观点：</a:t>
            </a:r>
            <a:endParaRPr lang="en-US" altLang="zh-CN" dirty="0"/>
          </a:p>
          <a:p>
            <a:pPr marL="0" indent="0" rtl="0">
              <a:buNone/>
            </a:pPr>
            <a:r>
              <a:rPr lang="en-US" altLang="zh-CN" dirty="0"/>
              <a:t>MCM</a:t>
            </a:r>
            <a:r>
              <a:rPr lang="zh-CN" altLang="en-US" dirty="0"/>
              <a:t>的题思路比较固定，模块化较强，</a:t>
            </a:r>
            <a:r>
              <a:rPr lang="en-US" altLang="zh-CN" dirty="0"/>
              <a:t>ICM</a:t>
            </a:r>
            <a:r>
              <a:rPr lang="zh-CN" altLang="en-US" dirty="0"/>
              <a:t>思路则较为发散。</a:t>
            </a:r>
            <a:endParaRPr lang="en-US" altLang="zh-CN" dirty="0"/>
          </a:p>
        </p:txBody>
      </p:sp>
    </p:spTree>
    <p:extLst>
      <p:ext uri="{BB962C8B-B14F-4D97-AF65-F5344CB8AC3E}">
        <p14:creationId xmlns:p14="http://schemas.microsoft.com/office/powerpoint/2010/main" val="216884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参赛人数与获奖比例</a:t>
            </a:r>
          </a:p>
        </p:txBody>
      </p:sp>
      <p:pic>
        <p:nvPicPr>
          <p:cNvPr id="2052" name="Picture 4">
            <a:extLst>
              <a:ext uri="{FF2B5EF4-FFF2-40B4-BE49-F238E27FC236}">
                <a16:creationId xmlns:a16="http://schemas.microsoft.com/office/drawing/2014/main" id="{1C5A1507-1359-4160-824B-A51B072F1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4" r="15802"/>
          <a:stretch/>
        </p:blipFill>
        <p:spPr bwMode="auto">
          <a:xfrm>
            <a:off x="619960" y="2118666"/>
            <a:ext cx="5708342" cy="44353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B5B2CF7-EE5E-4E89-A928-610AE83072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17" r="15866"/>
          <a:stretch/>
        </p:blipFill>
        <p:spPr bwMode="auto">
          <a:xfrm>
            <a:off x="5914921" y="2118666"/>
            <a:ext cx="5657119" cy="44353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D4F7CA-E694-40E8-9916-48BFC348CD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0237" y="0"/>
            <a:ext cx="2121763" cy="2115132"/>
          </a:xfrm>
          <a:prstGeom prst="rect">
            <a:avLst/>
          </a:prstGeom>
          <a:noFill/>
          <a:extLst>
            <a:ext uri="{909E8E84-426E-40DD-AFC4-6F175D3DCCD1}">
              <a14:hiddenFill xmlns:a14="http://schemas.microsoft.com/office/drawing/2010/main">
                <a:solidFill>
                  <a:srgbClr val="FFFFFF"/>
                </a:solidFill>
              </a14:hiddenFill>
            </a:ext>
          </a:extLst>
        </p:spPr>
      </p:pic>
      <p:sp>
        <p:nvSpPr>
          <p:cNvPr id="4" name="页脚占位符 3">
            <a:extLst>
              <a:ext uri="{FF2B5EF4-FFF2-40B4-BE49-F238E27FC236}">
                <a16:creationId xmlns:a16="http://schemas.microsoft.com/office/drawing/2014/main" id="{75B4E5D6-CFE2-4F92-9C1F-2DF97ED42C42}"/>
              </a:ext>
            </a:extLst>
          </p:cNvPr>
          <p:cNvSpPr>
            <a:spLocks noGrp="1"/>
          </p:cNvSpPr>
          <p:nvPr>
            <p:ph type="ftr" sz="quarter" idx="11"/>
          </p:nvPr>
        </p:nvSpPr>
        <p:spPr>
          <a:xfrm>
            <a:off x="3250583" y="6479114"/>
            <a:ext cx="5687786" cy="365125"/>
          </a:xfrm>
        </p:spPr>
        <p:txBody>
          <a:bodyPr/>
          <a:lstStyle/>
          <a:p>
            <a:pPr rtl="0"/>
            <a:r>
              <a:rPr lang="zh-CN" altLang="en-US" dirty="0"/>
              <a:t>数据存在滞后，请大家自行检索最新比赛数据</a:t>
            </a:r>
          </a:p>
        </p:txBody>
      </p:sp>
    </p:spTree>
    <p:extLst>
      <p:ext uri="{BB962C8B-B14F-4D97-AF65-F5344CB8AC3E}">
        <p14:creationId xmlns:p14="http://schemas.microsoft.com/office/powerpoint/2010/main" val="400153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rtlCol="0"/>
          <a:lstStyle/>
          <a:p>
            <a:pPr rtl="0"/>
            <a:r>
              <a:rPr lang="zh-CN" altLang="en-US" dirty="0"/>
              <a:t>什么是国赛</a:t>
            </a:r>
          </a:p>
        </p:txBody>
      </p:sp>
    </p:spTree>
    <p:extLst>
      <p:ext uri="{BB962C8B-B14F-4D97-AF65-F5344CB8AC3E}">
        <p14:creationId xmlns:p14="http://schemas.microsoft.com/office/powerpoint/2010/main" val="304112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04596-F5BC-47E4-B854-FD79581731F0}"/>
              </a:ext>
            </a:extLst>
          </p:cNvPr>
          <p:cNvSpPr>
            <a:spLocks noGrp="1"/>
          </p:cNvSpPr>
          <p:nvPr>
            <p:ph type="title"/>
          </p:nvPr>
        </p:nvSpPr>
        <p:spPr/>
        <p:txBody>
          <a:bodyPr/>
          <a:lstStyle/>
          <a:p>
            <a:r>
              <a:rPr lang="zh-CN" altLang="en-US" dirty="0"/>
              <a:t>题型介绍</a:t>
            </a:r>
            <a:r>
              <a:rPr lang="en-US" altLang="zh-CN" dirty="0"/>
              <a:t>(</a:t>
            </a:r>
            <a:r>
              <a:rPr lang="zh-CN" altLang="en-US" dirty="0"/>
              <a:t>本科组</a:t>
            </a:r>
            <a:r>
              <a:rPr lang="en-US" altLang="zh-CN" dirty="0"/>
              <a:t>)</a:t>
            </a:r>
            <a:endParaRPr lang="zh-CN" altLang="en-US" dirty="0"/>
          </a:p>
        </p:txBody>
      </p:sp>
      <p:sp>
        <p:nvSpPr>
          <p:cNvPr id="3" name="内容占位符 2">
            <a:extLst>
              <a:ext uri="{FF2B5EF4-FFF2-40B4-BE49-F238E27FC236}">
                <a16:creationId xmlns:a16="http://schemas.microsoft.com/office/drawing/2014/main" id="{CB53E6B7-6D7C-4F91-9FEC-D5E6BEF8D4AD}"/>
              </a:ext>
            </a:extLst>
          </p:cNvPr>
          <p:cNvSpPr>
            <a:spLocks noGrp="1"/>
          </p:cNvSpPr>
          <p:nvPr>
            <p:ph idx="1"/>
          </p:nvPr>
        </p:nvSpPr>
        <p:spPr/>
        <p:txBody>
          <a:bodyPr/>
          <a:lstStyle/>
          <a:p>
            <a:r>
              <a:rPr lang="en-US" altLang="zh-CN" dirty="0"/>
              <a:t>A</a:t>
            </a:r>
            <a:r>
              <a:rPr lang="zh-CN" altLang="en-US" dirty="0"/>
              <a:t>题</a:t>
            </a:r>
            <a:r>
              <a:rPr lang="en-US" altLang="zh-CN" dirty="0"/>
              <a:t>       </a:t>
            </a:r>
            <a:r>
              <a:rPr lang="zh-CN" altLang="en-US" dirty="0"/>
              <a:t>连续型问题</a:t>
            </a:r>
            <a:endParaRPr lang="en-US" altLang="zh-CN" dirty="0"/>
          </a:p>
          <a:p>
            <a:endParaRPr lang="en-US" altLang="zh-CN" dirty="0"/>
          </a:p>
          <a:p>
            <a:r>
              <a:rPr lang="en-US" altLang="zh-CN" dirty="0"/>
              <a:t>B</a:t>
            </a:r>
            <a:r>
              <a:rPr lang="zh-CN" altLang="en-US" dirty="0"/>
              <a:t>题       离散型问题</a:t>
            </a:r>
            <a:endParaRPr lang="en-US" altLang="zh-CN" dirty="0"/>
          </a:p>
          <a:p>
            <a:endParaRPr lang="en-US" altLang="zh-CN" dirty="0"/>
          </a:p>
          <a:p>
            <a:r>
              <a:rPr lang="en-US" altLang="zh-CN" dirty="0"/>
              <a:t>C</a:t>
            </a:r>
            <a:r>
              <a:rPr lang="zh-CN" altLang="en-US" dirty="0"/>
              <a:t>题       大数据问题</a:t>
            </a:r>
            <a:endParaRPr lang="en-US" altLang="zh-CN" dirty="0"/>
          </a:p>
        </p:txBody>
      </p:sp>
    </p:spTree>
    <p:extLst>
      <p:ext uri="{BB962C8B-B14F-4D97-AF65-F5344CB8AC3E}">
        <p14:creationId xmlns:p14="http://schemas.microsoft.com/office/powerpoint/2010/main" val="47041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参赛人数与获奖比例</a:t>
            </a:r>
          </a:p>
        </p:txBody>
      </p:sp>
      <p:pic>
        <p:nvPicPr>
          <p:cNvPr id="2054" name="Picture 6">
            <a:extLst>
              <a:ext uri="{FF2B5EF4-FFF2-40B4-BE49-F238E27FC236}">
                <a16:creationId xmlns:a16="http://schemas.microsoft.com/office/drawing/2014/main" id="{96D4F7CA-E694-40E8-9916-48BFC348C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0237" y="0"/>
            <a:ext cx="2121763" cy="211513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FC2DB4A-3958-40C6-A690-095294BCAC4C}"/>
              </a:ext>
            </a:extLst>
          </p:cNvPr>
          <p:cNvSpPr txBox="1"/>
          <p:nvPr/>
        </p:nvSpPr>
        <p:spPr>
          <a:xfrm>
            <a:off x="1280160" y="2164080"/>
            <a:ext cx="9628632" cy="4108817"/>
          </a:xfrm>
          <a:prstGeom prst="rect">
            <a:avLst/>
          </a:prstGeom>
          <a:noFill/>
        </p:spPr>
        <p:txBody>
          <a:bodyPr wrap="square" rtlCol="0">
            <a:spAutoFit/>
          </a:bodyPr>
          <a:lstStyle/>
          <a:p>
            <a:pPr algn="just">
              <a:lnSpc>
                <a:spcPct val="150000"/>
              </a:lnSpc>
            </a:pPr>
            <a:r>
              <a:rPr lang="zh-CN" altLang="en-US" dirty="0">
                <a:solidFill>
                  <a:srgbClr val="0C0C0C"/>
                </a:solidFill>
                <a:latin typeface="微软雅黑" panose="020B0503020204020204" pitchFamily="34" charset="-122"/>
                <a:ea typeface="微软雅黑" panose="020B0503020204020204" pitchFamily="34" charset="-122"/>
              </a:rPr>
              <a:t>来自全国</a:t>
            </a:r>
            <a:r>
              <a:rPr lang="en-US" altLang="zh-CN" dirty="0">
                <a:solidFill>
                  <a:srgbClr val="0C0C0C"/>
                </a:solidFill>
                <a:latin typeface="微软雅黑" panose="020B0503020204020204" pitchFamily="34" charset="-122"/>
                <a:ea typeface="微软雅黑" panose="020B0503020204020204" pitchFamily="34" charset="-122"/>
              </a:rPr>
              <a:t>33</a:t>
            </a:r>
            <a:r>
              <a:rPr lang="zh-CN" altLang="en-US" dirty="0">
                <a:solidFill>
                  <a:srgbClr val="0C0C0C"/>
                </a:solidFill>
                <a:latin typeface="微软雅黑" panose="020B0503020204020204" pitchFamily="34" charset="-122"/>
                <a:ea typeface="微软雅黑" panose="020B0503020204020204" pitchFamily="34" charset="-122"/>
              </a:rPr>
              <a:t>个省</a:t>
            </a:r>
            <a:r>
              <a:rPr lang="en-US" altLang="zh-CN" dirty="0">
                <a:solidFill>
                  <a:srgbClr val="0C0C0C"/>
                </a:solidFill>
                <a:latin typeface="微软雅黑" panose="020B0503020204020204" pitchFamily="34" charset="-122"/>
                <a:ea typeface="微软雅黑" panose="020B0503020204020204" pitchFamily="34" charset="-122"/>
              </a:rPr>
              <a:t>/</a:t>
            </a:r>
            <a:r>
              <a:rPr lang="zh-CN" altLang="en-US" dirty="0">
                <a:solidFill>
                  <a:srgbClr val="0C0C0C"/>
                </a:solidFill>
                <a:latin typeface="微软雅黑" panose="020B0503020204020204" pitchFamily="34" charset="-122"/>
                <a:ea typeface="微软雅黑" panose="020B0503020204020204" pitchFamily="34" charset="-122"/>
              </a:rPr>
              <a:t>市</a:t>
            </a:r>
            <a:r>
              <a:rPr lang="en-US" altLang="zh-CN" dirty="0">
                <a:solidFill>
                  <a:srgbClr val="0C0C0C"/>
                </a:solidFill>
                <a:latin typeface="微软雅黑" panose="020B0503020204020204" pitchFamily="34" charset="-122"/>
                <a:ea typeface="微软雅黑" panose="020B0503020204020204" pitchFamily="34" charset="-122"/>
              </a:rPr>
              <a:t>/</a:t>
            </a:r>
            <a:r>
              <a:rPr lang="zh-CN" altLang="en-US" dirty="0">
                <a:solidFill>
                  <a:srgbClr val="0C0C0C"/>
                </a:solidFill>
                <a:latin typeface="微软雅黑" panose="020B0503020204020204" pitchFamily="34" charset="-122"/>
                <a:ea typeface="微软雅黑" panose="020B0503020204020204" pitchFamily="34" charset="-122"/>
              </a:rPr>
              <a:t>自治区以及美国和马来西亚的</a:t>
            </a:r>
            <a:r>
              <a:rPr lang="en-US" altLang="zh-CN" dirty="0">
                <a:solidFill>
                  <a:srgbClr val="0C0C0C"/>
                </a:solidFill>
                <a:latin typeface="微软雅黑" panose="020B0503020204020204" pitchFamily="34" charset="-122"/>
                <a:ea typeface="微软雅黑" panose="020B0503020204020204" pitchFamily="34" charset="-122"/>
              </a:rPr>
              <a:t>1490</a:t>
            </a:r>
            <a:r>
              <a:rPr lang="zh-CN" altLang="en-US" dirty="0">
                <a:solidFill>
                  <a:srgbClr val="0C0C0C"/>
                </a:solidFill>
                <a:latin typeface="微软雅黑" panose="020B0503020204020204" pitchFamily="34" charset="-122"/>
                <a:ea typeface="微软雅黑" panose="020B0503020204020204" pitchFamily="34" charset="-122"/>
              </a:rPr>
              <a:t>所院校或校区，</a:t>
            </a:r>
            <a:r>
              <a:rPr lang="en-US" altLang="zh-CN" dirty="0">
                <a:solidFill>
                  <a:srgbClr val="0C0C0C"/>
                </a:solidFill>
                <a:latin typeface="微软雅黑" panose="020B0503020204020204" pitchFamily="34" charset="-122"/>
                <a:ea typeface="微软雅黑" panose="020B0503020204020204" pitchFamily="34" charset="-122"/>
              </a:rPr>
              <a:t>42992</a:t>
            </a:r>
            <a:r>
              <a:rPr lang="zh-CN" altLang="en-US" dirty="0">
                <a:solidFill>
                  <a:srgbClr val="0C0C0C"/>
                </a:solidFill>
                <a:latin typeface="微软雅黑" panose="020B0503020204020204" pitchFamily="34" charset="-122"/>
                <a:ea typeface="微软雅黑" panose="020B0503020204020204" pitchFamily="34" charset="-122"/>
              </a:rPr>
              <a:t>个队（本科组</a:t>
            </a:r>
            <a:r>
              <a:rPr lang="en-US" altLang="zh-CN" dirty="0">
                <a:solidFill>
                  <a:srgbClr val="0C0C0C"/>
                </a:solidFill>
                <a:latin typeface="微软雅黑" panose="020B0503020204020204" pitchFamily="34" charset="-122"/>
                <a:ea typeface="微软雅黑" panose="020B0503020204020204" pitchFamily="34" charset="-122"/>
              </a:rPr>
              <a:t>39293</a:t>
            </a:r>
            <a:r>
              <a:rPr lang="zh-CN" altLang="en-US" dirty="0">
                <a:solidFill>
                  <a:srgbClr val="0C0C0C"/>
                </a:solidFill>
                <a:latin typeface="微软雅黑" panose="020B0503020204020204" pitchFamily="34" charset="-122"/>
                <a:ea typeface="微软雅黑" panose="020B0503020204020204" pitchFamily="34" charset="-122"/>
              </a:rPr>
              <a:t>队、专科组</a:t>
            </a:r>
            <a:r>
              <a:rPr lang="en-US" altLang="zh-CN" dirty="0">
                <a:solidFill>
                  <a:srgbClr val="0C0C0C"/>
                </a:solidFill>
                <a:latin typeface="微软雅黑" panose="020B0503020204020204" pitchFamily="34" charset="-122"/>
                <a:ea typeface="微软雅黑" panose="020B0503020204020204" pitchFamily="34" charset="-122"/>
              </a:rPr>
              <a:t>3699</a:t>
            </a:r>
            <a:r>
              <a:rPr lang="zh-CN" altLang="en-US" dirty="0">
                <a:solidFill>
                  <a:srgbClr val="0C0C0C"/>
                </a:solidFill>
                <a:latin typeface="微软雅黑" panose="020B0503020204020204" pitchFamily="34" charset="-122"/>
                <a:ea typeface="微软雅黑" panose="020B0503020204020204" pitchFamily="34" charset="-122"/>
              </a:rPr>
              <a:t>队），近</a:t>
            </a:r>
            <a:r>
              <a:rPr lang="en-US" altLang="zh-CN" dirty="0">
                <a:solidFill>
                  <a:srgbClr val="0C0C0C"/>
                </a:solidFill>
                <a:latin typeface="微软雅黑" panose="020B0503020204020204" pitchFamily="34" charset="-122"/>
                <a:ea typeface="微软雅黑" panose="020B0503020204020204" pitchFamily="34" charset="-122"/>
              </a:rPr>
              <a:t>13</a:t>
            </a:r>
            <a:r>
              <a:rPr lang="zh-CN" altLang="en-US" dirty="0">
                <a:solidFill>
                  <a:srgbClr val="0C0C0C"/>
                </a:solidFill>
                <a:latin typeface="微软雅黑" panose="020B0503020204020204" pitchFamily="34" charset="-122"/>
                <a:ea typeface="微软雅黑" panose="020B0503020204020204" pitchFamily="34" charset="-122"/>
              </a:rPr>
              <a:t>万名大学生报名参加了</a:t>
            </a:r>
            <a:r>
              <a:rPr lang="en-US" altLang="zh-CN" dirty="0">
                <a:solidFill>
                  <a:srgbClr val="0C0C0C"/>
                </a:solidFill>
                <a:latin typeface="微软雅黑" panose="020B0503020204020204" pitchFamily="34" charset="-122"/>
                <a:ea typeface="微软雅黑" panose="020B0503020204020204" pitchFamily="34" charset="-122"/>
              </a:rPr>
              <a:t>9</a:t>
            </a:r>
            <a:r>
              <a:rPr lang="zh-CN" altLang="en-US" dirty="0">
                <a:solidFill>
                  <a:srgbClr val="0C0C0C"/>
                </a:solidFill>
                <a:latin typeface="微软雅黑" panose="020B0503020204020204" pitchFamily="34" charset="-122"/>
                <a:ea typeface="微软雅黑" panose="020B0503020204020204" pitchFamily="34" charset="-122"/>
              </a:rPr>
              <a:t>月</a:t>
            </a:r>
            <a:r>
              <a:rPr lang="en-US" altLang="zh-CN" dirty="0">
                <a:solidFill>
                  <a:srgbClr val="0C0C0C"/>
                </a:solidFill>
                <a:latin typeface="微软雅黑" panose="020B0503020204020204" pitchFamily="34" charset="-122"/>
                <a:ea typeface="微软雅黑" panose="020B0503020204020204" pitchFamily="34" charset="-122"/>
              </a:rPr>
              <a:t>12</a:t>
            </a:r>
            <a:r>
              <a:rPr lang="zh-CN" altLang="en-US" dirty="0">
                <a:solidFill>
                  <a:srgbClr val="0C0C0C"/>
                </a:solidFill>
                <a:latin typeface="微软雅黑" panose="020B0503020204020204" pitchFamily="34" charset="-122"/>
                <a:ea typeface="微软雅黑" panose="020B0503020204020204" pitchFamily="34" charset="-122"/>
              </a:rPr>
              <a:t>日至</a:t>
            </a:r>
            <a:r>
              <a:rPr lang="en-US" altLang="zh-CN" dirty="0">
                <a:solidFill>
                  <a:srgbClr val="0C0C0C"/>
                </a:solidFill>
                <a:latin typeface="微软雅黑" panose="020B0503020204020204" pitchFamily="34" charset="-122"/>
                <a:ea typeface="微软雅黑" panose="020B0503020204020204" pitchFamily="34" charset="-122"/>
              </a:rPr>
              <a:t>15</a:t>
            </a:r>
            <a:r>
              <a:rPr lang="zh-CN" altLang="en-US" dirty="0">
                <a:solidFill>
                  <a:srgbClr val="0C0C0C"/>
                </a:solidFill>
                <a:latin typeface="微软雅黑" panose="020B0503020204020204" pitchFamily="34" charset="-122"/>
                <a:ea typeface="微软雅黑" panose="020B0503020204020204" pitchFamily="34" charset="-122"/>
              </a:rPr>
              <a:t>日举行的这项竞赛。通过各赛区和全国专家们的两轮评审，共评选出了</a:t>
            </a:r>
            <a:r>
              <a:rPr lang="en-US" altLang="zh-CN" dirty="0">
                <a:solidFill>
                  <a:srgbClr val="0C0C0C"/>
                </a:solidFill>
                <a:latin typeface="微软雅黑" panose="020B0503020204020204" pitchFamily="34" charset="-122"/>
                <a:ea typeface="微软雅黑" panose="020B0503020204020204" pitchFamily="34" charset="-122"/>
              </a:rPr>
              <a:t>1690</a:t>
            </a:r>
            <a:r>
              <a:rPr lang="zh-CN" altLang="en-US" dirty="0">
                <a:solidFill>
                  <a:srgbClr val="0C0C0C"/>
                </a:solidFill>
                <a:latin typeface="微软雅黑" panose="020B0503020204020204" pitchFamily="34" charset="-122"/>
                <a:ea typeface="微软雅黑" panose="020B0503020204020204" pitchFamily="34" charset="-122"/>
              </a:rPr>
              <a:t>队获全国奖，其中本科组一等奖</a:t>
            </a:r>
            <a:r>
              <a:rPr lang="en-US" altLang="zh-CN" dirty="0">
                <a:solidFill>
                  <a:srgbClr val="0C0C0C"/>
                </a:solidFill>
                <a:latin typeface="微软雅黑" panose="020B0503020204020204" pitchFamily="34" charset="-122"/>
                <a:ea typeface="微软雅黑" panose="020B0503020204020204" pitchFamily="34" charset="-122"/>
              </a:rPr>
              <a:t>295</a:t>
            </a:r>
            <a:r>
              <a:rPr lang="zh-CN" altLang="en-US" dirty="0">
                <a:solidFill>
                  <a:srgbClr val="0C0C0C"/>
                </a:solidFill>
                <a:latin typeface="微软雅黑" panose="020B0503020204020204" pitchFamily="34" charset="-122"/>
                <a:ea typeface="微软雅黑" panose="020B0503020204020204" pitchFamily="34" charset="-122"/>
              </a:rPr>
              <a:t>队、二等奖</a:t>
            </a:r>
            <a:r>
              <a:rPr lang="en-US" altLang="zh-CN" dirty="0">
                <a:solidFill>
                  <a:srgbClr val="0C0C0C"/>
                </a:solidFill>
                <a:latin typeface="微软雅黑" panose="020B0503020204020204" pitchFamily="34" charset="-122"/>
                <a:ea typeface="微软雅黑" panose="020B0503020204020204" pitchFamily="34" charset="-122"/>
              </a:rPr>
              <a:t>1199</a:t>
            </a:r>
            <a:r>
              <a:rPr lang="zh-CN" altLang="en-US" dirty="0">
                <a:solidFill>
                  <a:srgbClr val="0C0C0C"/>
                </a:solidFill>
                <a:latin typeface="微软雅黑" panose="020B0503020204020204" pitchFamily="34" charset="-122"/>
                <a:ea typeface="微软雅黑" panose="020B0503020204020204" pitchFamily="34" charset="-122"/>
              </a:rPr>
              <a:t>队，分别占本科组参赛总队数的</a:t>
            </a:r>
            <a:r>
              <a:rPr lang="en-US" altLang="zh-CN" dirty="0">
                <a:solidFill>
                  <a:srgbClr val="0C0C0C"/>
                </a:solidFill>
                <a:latin typeface="微软雅黑" panose="020B0503020204020204" pitchFamily="34" charset="-122"/>
                <a:ea typeface="微软雅黑" panose="020B0503020204020204" pitchFamily="34" charset="-122"/>
              </a:rPr>
              <a:t>0.75%</a:t>
            </a:r>
            <a:r>
              <a:rPr lang="zh-CN" altLang="en-US" dirty="0">
                <a:solidFill>
                  <a:srgbClr val="0C0C0C"/>
                </a:solidFill>
                <a:latin typeface="微软雅黑" panose="020B0503020204020204" pitchFamily="34" charset="-122"/>
                <a:ea typeface="微软雅黑" panose="020B0503020204020204" pitchFamily="34" charset="-122"/>
              </a:rPr>
              <a:t>和</a:t>
            </a:r>
            <a:r>
              <a:rPr lang="en-US" altLang="zh-CN" dirty="0">
                <a:solidFill>
                  <a:srgbClr val="0C0C0C"/>
                </a:solidFill>
                <a:latin typeface="微软雅黑" panose="020B0503020204020204" pitchFamily="34" charset="-122"/>
                <a:ea typeface="微软雅黑" panose="020B0503020204020204" pitchFamily="34" charset="-122"/>
              </a:rPr>
              <a:t>3.10%</a:t>
            </a:r>
            <a:r>
              <a:rPr lang="zh-CN" altLang="en-US" dirty="0">
                <a:solidFill>
                  <a:srgbClr val="0C0C0C"/>
                </a:solidFill>
                <a:latin typeface="微软雅黑" panose="020B0503020204020204" pitchFamily="34" charset="-122"/>
                <a:ea typeface="微软雅黑" panose="020B0503020204020204" pitchFamily="34" charset="-122"/>
              </a:rPr>
              <a:t>；专科组一等奖</a:t>
            </a:r>
            <a:r>
              <a:rPr lang="en-US" altLang="zh-CN" dirty="0">
                <a:solidFill>
                  <a:srgbClr val="0C0C0C"/>
                </a:solidFill>
                <a:latin typeface="微软雅黑" panose="020B0503020204020204" pitchFamily="34" charset="-122"/>
                <a:ea typeface="微软雅黑" panose="020B0503020204020204" pitchFamily="34" charset="-122"/>
              </a:rPr>
              <a:t>45</a:t>
            </a:r>
            <a:r>
              <a:rPr lang="zh-CN" altLang="en-US" dirty="0">
                <a:solidFill>
                  <a:srgbClr val="0C0C0C"/>
                </a:solidFill>
                <a:latin typeface="微软雅黑" panose="020B0503020204020204" pitchFamily="34" charset="-122"/>
                <a:ea typeface="微软雅黑" panose="020B0503020204020204" pitchFamily="34" charset="-122"/>
              </a:rPr>
              <a:t>队、二等奖</a:t>
            </a:r>
            <a:r>
              <a:rPr lang="en-US" altLang="zh-CN" dirty="0">
                <a:solidFill>
                  <a:srgbClr val="0C0C0C"/>
                </a:solidFill>
                <a:latin typeface="微软雅黑" panose="020B0503020204020204" pitchFamily="34" charset="-122"/>
                <a:ea typeface="微软雅黑" panose="020B0503020204020204" pitchFamily="34" charset="-122"/>
              </a:rPr>
              <a:t>151</a:t>
            </a:r>
            <a:r>
              <a:rPr lang="zh-CN" altLang="en-US" dirty="0">
                <a:solidFill>
                  <a:srgbClr val="0C0C0C"/>
                </a:solidFill>
                <a:latin typeface="微软雅黑" panose="020B0503020204020204" pitchFamily="34" charset="-122"/>
                <a:ea typeface="微软雅黑" panose="020B0503020204020204" pitchFamily="34" charset="-122"/>
              </a:rPr>
              <a:t>队，分别占专科组参赛总队数的</a:t>
            </a:r>
            <a:r>
              <a:rPr lang="en-US" altLang="zh-CN" dirty="0">
                <a:solidFill>
                  <a:srgbClr val="0C0C0C"/>
                </a:solidFill>
                <a:latin typeface="微软雅黑" panose="020B0503020204020204" pitchFamily="34" charset="-122"/>
                <a:ea typeface="微软雅黑" panose="020B0503020204020204" pitchFamily="34" charset="-122"/>
              </a:rPr>
              <a:t>1.22%</a:t>
            </a:r>
            <a:r>
              <a:rPr lang="zh-CN" altLang="en-US" dirty="0">
                <a:solidFill>
                  <a:srgbClr val="0C0C0C"/>
                </a:solidFill>
                <a:latin typeface="微软雅黑" panose="020B0503020204020204" pitchFamily="34" charset="-122"/>
                <a:ea typeface="微软雅黑" panose="020B0503020204020204" pitchFamily="34" charset="-122"/>
              </a:rPr>
              <a:t>和</a:t>
            </a:r>
            <a:r>
              <a:rPr lang="en-US" altLang="zh-CN" dirty="0">
                <a:solidFill>
                  <a:srgbClr val="0C0C0C"/>
                </a:solidFill>
                <a:latin typeface="微软雅黑" panose="020B0503020204020204" pitchFamily="34" charset="-122"/>
                <a:ea typeface="微软雅黑" panose="020B0503020204020204" pitchFamily="34" charset="-122"/>
              </a:rPr>
              <a:t>4.08%</a:t>
            </a:r>
            <a:r>
              <a:rPr lang="zh-CN" altLang="en-US" dirty="0">
                <a:solidFill>
                  <a:srgbClr val="0C0C0C"/>
                </a:solidFill>
                <a:latin typeface="微软雅黑" panose="020B0503020204020204" pitchFamily="34" charset="-122"/>
                <a:ea typeface="微软雅黑" panose="020B0503020204020204" pitchFamily="34" charset="-122"/>
              </a:rPr>
              <a:t>。</a:t>
            </a:r>
            <a:endParaRPr lang="en-US" altLang="zh-CN" dirty="0">
              <a:solidFill>
                <a:srgbClr val="0C0C0C"/>
              </a:solidFill>
              <a:latin typeface="微软雅黑" panose="020B0503020204020204" pitchFamily="34" charset="-122"/>
              <a:ea typeface="微软雅黑" panose="020B0503020204020204" pitchFamily="34" charset="-122"/>
            </a:endParaRPr>
          </a:p>
          <a:p>
            <a:pPr algn="just">
              <a:lnSpc>
                <a:spcPct val="150000"/>
              </a:lnSpc>
            </a:pPr>
            <a:endParaRPr lang="zh-CN" altLang="en-US" dirty="0">
              <a:solidFill>
                <a:srgbClr val="0C0C0C"/>
              </a:solidFill>
              <a:latin typeface="微软雅黑" panose="020B0503020204020204" pitchFamily="34" charset="-122"/>
              <a:ea typeface="微软雅黑" panose="020B0503020204020204" pitchFamily="34" charset="-122"/>
            </a:endParaRPr>
          </a:p>
          <a:p>
            <a:pPr algn="just">
              <a:lnSpc>
                <a:spcPct val="150000"/>
              </a:lnSpc>
            </a:pPr>
            <a:r>
              <a:rPr lang="zh-CN" altLang="en-US" dirty="0">
                <a:solidFill>
                  <a:srgbClr val="0C0C0C"/>
                </a:solidFill>
                <a:latin typeface="微软雅黑" panose="020B0503020204020204" pitchFamily="34" charset="-122"/>
                <a:ea typeface="微软雅黑" panose="020B0503020204020204" pitchFamily="34" charset="-122"/>
              </a:rPr>
              <a:t>奖项有：竞赛最高奖</a:t>
            </a:r>
            <a:r>
              <a:rPr lang="en-US" altLang="zh-CN" dirty="0">
                <a:solidFill>
                  <a:srgbClr val="0C0C0C"/>
                </a:solidFill>
                <a:latin typeface="微软雅黑" panose="020B0503020204020204" pitchFamily="34" charset="-122"/>
                <a:ea typeface="微软雅黑" panose="020B0503020204020204" pitchFamily="34" charset="-122"/>
              </a:rPr>
              <a:t>-</a:t>
            </a:r>
            <a:r>
              <a:rPr lang="zh-CN" altLang="en-US" dirty="0">
                <a:solidFill>
                  <a:srgbClr val="0C0C0C"/>
                </a:solidFill>
                <a:latin typeface="微软雅黑" panose="020B0503020204020204" pitchFamily="34" charset="-122"/>
                <a:ea typeface="微软雅黑" panose="020B0503020204020204" pitchFamily="34" charset="-122"/>
              </a:rPr>
              <a:t>高教社杯奖，</a:t>
            </a:r>
            <a:r>
              <a:rPr lang="en-US" altLang="zh-CN" dirty="0">
                <a:solidFill>
                  <a:srgbClr val="0C0C0C"/>
                </a:solidFill>
                <a:latin typeface="微软雅黑" panose="020B0503020204020204" pitchFamily="34" charset="-122"/>
                <a:ea typeface="微软雅黑" panose="020B0503020204020204" pitchFamily="34" charset="-122"/>
              </a:rPr>
              <a:t>MATLAB</a:t>
            </a:r>
            <a:r>
              <a:rPr lang="zh-CN" altLang="en-US" dirty="0">
                <a:solidFill>
                  <a:srgbClr val="0C0C0C"/>
                </a:solidFill>
                <a:latin typeface="微软雅黑" panose="020B0503020204020204" pitchFamily="34" charset="-122"/>
                <a:ea typeface="微软雅黑" panose="020B0503020204020204" pitchFamily="34" charset="-122"/>
              </a:rPr>
              <a:t>创新奖、国家一等奖，国家二等奖，省一等奖，省二等奖，部分地区有省三等奖。这个比赛在各个学校的认可度是非常高的，取得高级别当然赛题也是很难。</a:t>
            </a:r>
          </a:p>
          <a:p>
            <a:endParaRPr lang="zh-CN" altLang="en-US"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B7D53-1961-4BAB-8CF6-9F8715FDE4AA}"/>
              </a:ext>
            </a:extLst>
          </p:cNvPr>
          <p:cNvSpPr>
            <a:spLocks noGrp="1"/>
          </p:cNvSpPr>
          <p:nvPr>
            <p:ph type="title"/>
          </p:nvPr>
        </p:nvSpPr>
        <p:spPr/>
        <p:txBody>
          <a:bodyPr/>
          <a:lstStyle/>
          <a:p>
            <a:r>
              <a:rPr lang="zh-CN" altLang="en-US" dirty="0"/>
              <a:t>寻找志同道合的伙伴</a:t>
            </a:r>
            <a:r>
              <a:rPr lang="en-US" altLang="zh-CN" dirty="0"/>
              <a:t>——</a:t>
            </a:r>
            <a:r>
              <a:rPr lang="zh-CN" altLang="en-US" dirty="0"/>
              <a:t>迈出关键的第二步</a:t>
            </a:r>
          </a:p>
        </p:txBody>
      </p:sp>
      <p:sp>
        <p:nvSpPr>
          <p:cNvPr id="4" name="内容占位符 3">
            <a:extLst>
              <a:ext uri="{FF2B5EF4-FFF2-40B4-BE49-F238E27FC236}">
                <a16:creationId xmlns:a16="http://schemas.microsoft.com/office/drawing/2014/main" id="{25E440F8-8DF6-426F-8B3C-382746B8D86C}"/>
              </a:ext>
            </a:extLst>
          </p:cNvPr>
          <p:cNvSpPr>
            <a:spLocks noGrp="1"/>
          </p:cNvSpPr>
          <p:nvPr>
            <p:ph sz="half" idx="2"/>
          </p:nvPr>
        </p:nvSpPr>
        <p:spPr>
          <a:xfrm>
            <a:off x="1280159" y="2050742"/>
            <a:ext cx="9628632" cy="4340915"/>
          </a:xfrm>
        </p:spPr>
        <p:txBody>
          <a:bodyPr>
            <a:normAutofit lnSpcReduction="10000"/>
          </a:bodyPr>
          <a:lstStyle/>
          <a:p>
            <a:r>
              <a:rPr lang="zh-CN" altLang="en-US" dirty="0"/>
              <a:t>感谢数学建模让我知道大佬带飞多么爽</a:t>
            </a:r>
            <a:endParaRPr lang="en-US" altLang="zh-CN" dirty="0"/>
          </a:p>
          <a:p>
            <a:r>
              <a:rPr lang="zh-CN" altLang="en-US" dirty="0"/>
              <a:t>数学建模不是单打独斗，是智慧的激烈碰撞与融合</a:t>
            </a:r>
            <a:endParaRPr lang="en-US" altLang="zh-CN" dirty="0"/>
          </a:p>
          <a:p>
            <a:r>
              <a:rPr lang="zh-CN" altLang="en-US" dirty="0"/>
              <a:t>寻找队员的建议：</a:t>
            </a:r>
            <a:r>
              <a:rPr lang="en-US" altLang="zh-CN" dirty="0"/>
              <a:t>TA</a:t>
            </a:r>
            <a:r>
              <a:rPr lang="zh-CN" altLang="en-US" dirty="0"/>
              <a:t>的学分绩永远不是你选择</a:t>
            </a:r>
            <a:r>
              <a:rPr lang="en-US" altLang="zh-CN" dirty="0"/>
              <a:t>TA</a:t>
            </a:r>
            <a:r>
              <a:rPr lang="zh-CN" altLang="en-US" dirty="0"/>
              <a:t>的主要依据</a:t>
            </a:r>
            <a:endParaRPr lang="en-US" altLang="zh-CN" dirty="0"/>
          </a:p>
          <a:p>
            <a:r>
              <a:rPr lang="zh-CN" altLang="en-US" dirty="0"/>
              <a:t>坚忍不拔、遇到困难不退缩的品质</a:t>
            </a:r>
            <a:endParaRPr lang="en-US" altLang="zh-CN" dirty="0"/>
          </a:p>
          <a:p>
            <a:r>
              <a:rPr lang="zh-CN" altLang="en-US" dirty="0"/>
              <a:t>愿意付出</a:t>
            </a:r>
            <a:r>
              <a:rPr lang="en-US" altLang="zh-CN" dirty="0"/>
              <a:t>——</a:t>
            </a:r>
            <a:r>
              <a:rPr lang="zh-CN" altLang="en-US" dirty="0"/>
              <a:t>数学建模需要知识积累</a:t>
            </a:r>
            <a:endParaRPr lang="en-US" altLang="zh-CN" dirty="0"/>
          </a:p>
          <a:p>
            <a:r>
              <a:rPr lang="zh-CN" altLang="en-US" dirty="0"/>
              <a:t>思维活跃、不会摆烂</a:t>
            </a:r>
            <a:endParaRPr lang="en-US" altLang="zh-CN" dirty="0"/>
          </a:p>
          <a:p>
            <a:r>
              <a:rPr lang="zh-CN" altLang="en-US" dirty="0"/>
              <a:t>不建议情侣同队</a:t>
            </a:r>
            <a:r>
              <a:rPr lang="en-US" altLang="zh-CN" dirty="0"/>
              <a:t>——</a:t>
            </a:r>
            <a:r>
              <a:rPr lang="zh-CN" altLang="en-US" dirty="0"/>
              <a:t>会变得不幸！会分手！</a:t>
            </a:r>
            <a:endParaRPr lang="en-US" altLang="zh-CN" dirty="0"/>
          </a:p>
          <a:p>
            <a:r>
              <a:rPr lang="zh-CN" altLang="en-US" dirty="0"/>
              <a:t>不要碍于情面，不合适就是不合适 </a:t>
            </a:r>
            <a:r>
              <a:rPr lang="en-US" altLang="zh-CN" dirty="0"/>
              <a:t>—— </a:t>
            </a:r>
            <a:r>
              <a:rPr lang="zh-CN" altLang="en-US" dirty="0"/>
              <a:t>放手，对彼此都好，他好我也好</a:t>
            </a:r>
            <a:r>
              <a:rPr lang="en-US" altLang="zh-CN" dirty="0"/>
              <a:t>【</a:t>
            </a:r>
            <a:r>
              <a:rPr lang="zh-CN" altLang="en-US" dirty="0"/>
              <a:t>万年老单身狗竟然舔着脸说这话</a:t>
            </a:r>
            <a:r>
              <a:rPr lang="en-US" altLang="zh-CN" dirty="0"/>
              <a:t>】</a:t>
            </a:r>
          </a:p>
          <a:p>
            <a:endParaRPr lang="zh-CN" altLang="en-US" dirty="0"/>
          </a:p>
        </p:txBody>
      </p:sp>
      <p:pic>
        <p:nvPicPr>
          <p:cNvPr id="5" name="图片 4">
            <a:extLst>
              <a:ext uri="{FF2B5EF4-FFF2-40B4-BE49-F238E27FC236}">
                <a16:creationId xmlns:a16="http://schemas.microsoft.com/office/drawing/2014/main" id="{57505573-21EC-483B-90B2-DA99E71482DB}"/>
              </a:ext>
            </a:extLst>
          </p:cNvPr>
          <p:cNvPicPr>
            <a:picLocks noChangeAspect="1"/>
          </p:cNvPicPr>
          <p:nvPr/>
        </p:nvPicPr>
        <p:blipFill>
          <a:blip r:embed="rId2"/>
          <a:stretch>
            <a:fillRect/>
          </a:stretch>
        </p:blipFill>
        <p:spPr>
          <a:xfrm>
            <a:off x="10665839" y="4922216"/>
            <a:ext cx="1211685" cy="1044030"/>
          </a:xfrm>
          <a:prstGeom prst="rect">
            <a:avLst/>
          </a:prstGeom>
        </p:spPr>
      </p:pic>
    </p:spTree>
    <p:extLst>
      <p:ext uri="{BB962C8B-B14F-4D97-AF65-F5344CB8AC3E}">
        <p14:creationId xmlns:p14="http://schemas.microsoft.com/office/powerpoint/2010/main" val="116494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队员分工</a:t>
            </a:r>
            <a:r>
              <a:rPr lang="en-US" altLang="zh-CN" dirty="0"/>
              <a:t>——</a:t>
            </a:r>
            <a:r>
              <a:rPr lang="zh-CN" altLang="en-US" dirty="0"/>
              <a:t>常见的版本</a:t>
            </a:r>
          </a:p>
        </p:txBody>
      </p:sp>
      <p:graphicFrame>
        <p:nvGraphicFramePr>
          <p:cNvPr id="8" name="内容占位符 2" descr="梯形列表显示了从左至右排列的 4 个组，每个组下方都有任务说明"/>
          <p:cNvGraphicFramePr>
            <a:graphicFrameLocks noGrp="1"/>
          </p:cNvGraphicFramePr>
          <p:nvPr>
            <p:ph idx="1"/>
            <p:extLst>
              <p:ext uri="{D42A27DB-BD31-4B8C-83A1-F6EECF244321}">
                <p14:modId xmlns:p14="http://schemas.microsoft.com/office/powerpoint/2010/main" val="928553152"/>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a:extLst>
              <a:ext uri="{FF2B5EF4-FFF2-40B4-BE49-F238E27FC236}">
                <a16:creationId xmlns:a16="http://schemas.microsoft.com/office/drawing/2014/main" id="{BAE07D73-E56D-4B26-B0B4-33C879C434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4500" y="22825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B7D53-1961-4BAB-8CF6-9F8715FDE4AA}"/>
              </a:ext>
            </a:extLst>
          </p:cNvPr>
          <p:cNvSpPr>
            <a:spLocks noGrp="1"/>
          </p:cNvSpPr>
          <p:nvPr>
            <p:ph type="title"/>
          </p:nvPr>
        </p:nvSpPr>
        <p:spPr/>
        <p:txBody>
          <a:bodyPr/>
          <a:lstStyle/>
          <a:p>
            <a:r>
              <a:rPr lang="zh-CN" altLang="en-US" dirty="0"/>
              <a:t>我的想法</a:t>
            </a:r>
            <a:r>
              <a:rPr lang="en-US" altLang="zh-CN" dirty="0"/>
              <a:t>——</a:t>
            </a:r>
            <a:r>
              <a:rPr lang="zh-CN" altLang="en-US" dirty="0"/>
              <a:t>打破常规</a:t>
            </a:r>
          </a:p>
        </p:txBody>
      </p:sp>
      <p:sp>
        <p:nvSpPr>
          <p:cNvPr id="4" name="内容占位符 3">
            <a:extLst>
              <a:ext uri="{FF2B5EF4-FFF2-40B4-BE49-F238E27FC236}">
                <a16:creationId xmlns:a16="http://schemas.microsoft.com/office/drawing/2014/main" id="{25E440F8-8DF6-426F-8B3C-382746B8D86C}"/>
              </a:ext>
            </a:extLst>
          </p:cNvPr>
          <p:cNvSpPr>
            <a:spLocks noGrp="1"/>
          </p:cNvSpPr>
          <p:nvPr>
            <p:ph sz="half" idx="2"/>
          </p:nvPr>
        </p:nvSpPr>
        <p:spPr>
          <a:xfrm>
            <a:off x="605456" y="1890879"/>
            <a:ext cx="8955793" cy="4882783"/>
          </a:xfrm>
        </p:spPr>
        <p:txBody>
          <a:bodyPr>
            <a:normAutofit fontScale="92500" lnSpcReduction="10000"/>
          </a:bodyPr>
          <a:lstStyle/>
          <a:p>
            <a:r>
              <a:rPr lang="zh-CN" altLang="en-US" dirty="0"/>
              <a:t>很多人推荐的合作模式容易将三者割裂，仿佛一条生产流水线</a:t>
            </a:r>
            <a:endParaRPr lang="en-US" altLang="zh-CN" dirty="0"/>
          </a:p>
          <a:p>
            <a:r>
              <a:rPr lang="zh-CN" altLang="en-US" dirty="0"/>
              <a:t>这样真的行吗？</a:t>
            </a:r>
            <a:r>
              <a:rPr lang="en-US" altLang="zh-CN" dirty="0"/>
              <a:t>——</a:t>
            </a:r>
            <a:r>
              <a:rPr lang="zh-CN" altLang="en-US" dirty="0"/>
              <a:t>一人工作，两人划水？曾经的我深受其害，最后都是一个人默默承担了所有</a:t>
            </a:r>
            <a:endParaRPr lang="en-US" altLang="zh-CN" dirty="0"/>
          </a:p>
          <a:p>
            <a:r>
              <a:rPr lang="zh-CN" altLang="en-US" dirty="0"/>
              <a:t>这种模式容易滋生摆烂情绪、容易出现甩锅，歇大了的你还能再次适应紧张的比赛节奏吗？</a:t>
            </a:r>
            <a:endParaRPr lang="en-US" altLang="zh-CN" dirty="0"/>
          </a:p>
          <a:p>
            <a:r>
              <a:rPr lang="zh-CN" altLang="en-US" dirty="0"/>
              <a:t>数学建模永远需要团队的智慧</a:t>
            </a:r>
            <a:r>
              <a:rPr lang="en-US" altLang="zh-CN" dirty="0"/>
              <a:t>——</a:t>
            </a:r>
            <a:r>
              <a:rPr lang="zh-CN" altLang="en-US" dirty="0"/>
              <a:t>共同参与建模、共同揣摩论文语句，程序编写、论文排版可以由专人负责</a:t>
            </a:r>
            <a:endParaRPr lang="en-US" altLang="zh-CN" dirty="0"/>
          </a:p>
          <a:p>
            <a:r>
              <a:rPr lang="zh-CN" altLang="en-US" dirty="0"/>
              <a:t>这就需要三个人，都会一些模型算法、均掌握一些编程语言、都掌握基本的科技论文写作方法</a:t>
            </a:r>
            <a:r>
              <a:rPr lang="en-US" altLang="zh-CN" dirty="0"/>
              <a:t>——</a:t>
            </a:r>
            <a:r>
              <a:rPr lang="zh-CN" altLang="en-US" dirty="0"/>
              <a:t>对自己的能力又提出了新的挑战</a:t>
            </a:r>
            <a:endParaRPr lang="en-US" altLang="zh-CN" dirty="0"/>
          </a:p>
          <a:p>
            <a:r>
              <a:rPr lang="zh-CN" altLang="en-US" dirty="0"/>
              <a:t>编程语言和数据处理工具有很多种</a:t>
            </a:r>
            <a:r>
              <a:rPr lang="en-US" altLang="zh-CN" dirty="0"/>
              <a:t>——python</a:t>
            </a:r>
            <a:r>
              <a:rPr lang="zh-CN" altLang="en-US" dirty="0"/>
              <a:t>、</a:t>
            </a:r>
            <a:r>
              <a:rPr lang="en-US" altLang="zh-CN" dirty="0" err="1"/>
              <a:t>matlab</a:t>
            </a:r>
            <a:r>
              <a:rPr lang="zh-CN" altLang="en-US" dirty="0"/>
              <a:t>、</a:t>
            </a:r>
            <a:r>
              <a:rPr lang="en-US" altLang="zh-CN" dirty="0"/>
              <a:t>SPSS</a:t>
            </a:r>
            <a:r>
              <a:rPr lang="zh-CN" altLang="en-US" dirty="0"/>
              <a:t>、</a:t>
            </a:r>
            <a:r>
              <a:rPr lang="en-US" altLang="zh-CN" dirty="0" err="1"/>
              <a:t>statas</a:t>
            </a:r>
            <a:r>
              <a:rPr lang="zh-CN" altLang="en-US" dirty="0"/>
              <a:t>、</a:t>
            </a:r>
            <a:r>
              <a:rPr lang="en-US" altLang="zh-CN" dirty="0"/>
              <a:t>R</a:t>
            </a:r>
            <a:r>
              <a:rPr lang="zh-CN" altLang="en-US" dirty="0"/>
              <a:t>甚至</a:t>
            </a:r>
            <a:r>
              <a:rPr lang="en-US" altLang="zh-CN" dirty="0"/>
              <a:t>excel</a:t>
            </a:r>
            <a:r>
              <a:rPr lang="zh-CN" altLang="en-US" dirty="0"/>
              <a:t>等等</a:t>
            </a:r>
            <a:r>
              <a:rPr lang="en-US" altLang="zh-CN" dirty="0"/>
              <a:t>——</a:t>
            </a:r>
            <a:r>
              <a:rPr lang="zh-CN" altLang="en-US" dirty="0"/>
              <a:t>每种工具都有其擅长的领域、每个人都有自己喜欢熟悉的语句，既然做不到一招通吃，我们可以尝试每个人掌握一部分，形成优势互补</a:t>
            </a:r>
            <a:endParaRPr lang="en-US" altLang="zh-CN" dirty="0"/>
          </a:p>
          <a:p>
            <a:endParaRPr lang="en-US" altLang="zh-CN" dirty="0"/>
          </a:p>
        </p:txBody>
      </p:sp>
      <p:pic>
        <p:nvPicPr>
          <p:cNvPr id="5" name="图片 4">
            <a:extLst>
              <a:ext uri="{FF2B5EF4-FFF2-40B4-BE49-F238E27FC236}">
                <a16:creationId xmlns:a16="http://schemas.microsoft.com/office/drawing/2014/main" id="{829BB8AD-9122-434E-B8DB-3AB29B9E666C}"/>
              </a:ext>
            </a:extLst>
          </p:cNvPr>
          <p:cNvPicPr>
            <a:picLocks noChangeAspect="1"/>
          </p:cNvPicPr>
          <p:nvPr/>
        </p:nvPicPr>
        <p:blipFill>
          <a:blip r:embed="rId2"/>
          <a:stretch>
            <a:fillRect/>
          </a:stretch>
        </p:blipFill>
        <p:spPr>
          <a:xfrm>
            <a:off x="10319727" y="2011636"/>
            <a:ext cx="1051651" cy="1005927"/>
          </a:xfrm>
          <a:prstGeom prst="rect">
            <a:avLst/>
          </a:prstGeom>
        </p:spPr>
      </p:pic>
    </p:spTree>
    <p:extLst>
      <p:ext uri="{BB962C8B-B14F-4D97-AF65-F5344CB8AC3E}">
        <p14:creationId xmlns:p14="http://schemas.microsoft.com/office/powerpoint/2010/main" val="252333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rtlCol="0"/>
          <a:lstStyle/>
          <a:p>
            <a:pPr rtl="0"/>
            <a:r>
              <a:rPr lang="zh-CN" altLang="en-US" dirty="0"/>
              <a:t>编程经历</a:t>
            </a:r>
          </a:p>
        </p:txBody>
      </p:sp>
    </p:spTree>
    <p:extLst>
      <p:ext uri="{BB962C8B-B14F-4D97-AF65-F5344CB8AC3E}">
        <p14:creationId xmlns:p14="http://schemas.microsoft.com/office/powerpoint/2010/main" val="94195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rtlCol="0"/>
          <a:lstStyle/>
          <a:p>
            <a:pPr rtl="0"/>
            <a:r>
              <a:rPr lang="zh-CN" altLang="en-US" dirty="0"/>
              <a:t>情况说明与致谢</a:t>
            </a:r>
          </a:p>
        </p:txBody>
      </p:sp>
      <p:sp>
        <p:nvSpPr>
          <p:cNvPr id="14" name="内容占位符 2"/>
          <p:cNvSpPr>
            <a:spLocks noGrp="1"/>
          </p:cNvSpPr>
          <p:nvPr>
            <p:ph idx="1"/>
          </p:nvPr>
        </p:nvSpPr>
        <p:spPr>
          <a:xfrm>
            <a:off x="1127464" y="2190749"/>
            <a:ext cx="9781328" cy="4200908"/>
          </a:xfrm>
        </p:spPr>
        <p:txBody>
          <a:bodyPr rtlCol="0">
            <a:normAutofit/>
          </a:bodyPr>
          <a:lstStyle/>
          <a:p>
            <a:r>
              <a:rPr lang="en-US" altLang="zh-CN" dirty="0"/>
              <a:t>2021</a:t>
            </a:r>
            <a:r>
              <a:rPr lang="zh-CN" altLang="en-US" dirty="0"/>
              <a:t>年国赛</a:t>
            </a:r>
            <a:r>
              <a:rPr lang="en-US" altLang="zh-CN" dirty="0"/>
              <a:t>C</a:t>
            </a:r>
            <a:r>
              <a:rPr lang="zh-CN" altLang="en-US" dirty="0"/>
              <a:t>省一</a:t>
            </a:r>
            <a:endParaRPr lang="en-US" altLang="zh-CN" dirty="0"/>
          </a:p>
          <a:p>
            <a:r>
              <a:rPr lang="zh-CN" altLang="en-US" dirty="0"/>
              <a:t>队伍情况：</a:t>
            </a:r>
            <a:r>
              <a:rPr lang="en-US" altLang="zh-CN" dirty="0"/>
              <a:t>3</a:t>
            </a:r>
            <a:r>
              <a:rPr lang="zh-CN" altLang="en-US" dirty="0"/>
              <a:t>人，分别来自电力系、计算机系（网络工程、计算机科学与技术）</a:t>
            </a:r>
            <a:endParaRPr lang="en-US" altLang="zh-CN" dirty="0"/>
          </a:p>
          <a:p>
            <a:r>
              <a:rPr lang="zh-CN" altLang="en-US" dirty="0"/>
              <a:t>在此特别感谢，我的队友：沈寒涛（电气</a:t>
            </a:r>
            <a:r>
              <a:rPr lang="en-US" altLang="zh-CN" dirty="0"/>
              <a:t>1907</a:t>
            </a:r>
            <a:r>
              <a:rPr lang="zh-CN" altLang="en-US" dirty="0"/>
              <a:t>）苏童真智（计科</a:t>
            </a:r>
            <a:r>
              <a:rPr lang="en-US" altLang="zh-CN" dirty="0"/>
              <a:t>1903</a:t>
            </a:r>
            <a:r>
              <a:rPr lang="zh-CN" altLang="en-US" dirty="0"/>
              <a:t>）</a:t>
            </a:r>
            <a:endParaRPr lang="en-US" altLang="zh-CN" dirty="0"/>
          </a:p>
          <a:p>
            <a:r>
              <a:rPr lang="zh-CN" altLang="en-US" dirty="0"/>
              <a:t>也感谢华北电力大学对数学建模竞赛的大力支持和校队指导老师的辛苦指导！</a:t>
            </a:r>
            <a:endParaRPr lang="en-US" altLang="zh-CN" dirty="0"/>
          </a:p>
          <a:p>
            <a:endParaRPr lang="en-US" altLang="zh-CN" dirty="0"/>
          </a:p>
          <a:p>
            <a:r>
              <a:rPr lang="zh-CN" altLang="en-US" dirty="0"/>
              <a:t>十分钟前我才发现今天还有在</a:t>
            </a:r>
            <a:r>
              <a:rPr lang="en-US" altLang="zh-CN" dirty="0"/>
              <a:t>B</a:t>
            </a:r>
            <a:r>
              <a:rPr lang="zh-CN" altLang="en-US" dirty="0"/>
              <a:t>站的直播，一种妈妈我出息了的感觉涌上心头，我也是颜值主播了？</a:t>
            </a:r>
            <a:endParaRPr lang="en-US" altLang="zh-CN" dirty="0"/>
          </a:p>
        </p:txBody>
      </p:sp>
      <p:pic>
        <p:nvPicPr>
          <p:cNvPr id="3" name="图片 2">
            <a:extLst>
              <a:ext uri="{FF2B5EF4-FFF2-40B4-BE49-F238E27FC236}">
                <a16:creationId xmlns:a16="http://schemas.microsoft.com/office/drawing/2014/main" id="{0E953B27-8263-4774-AD5C-1F6B7148CA05}"/>
              </a:ext>
            </a:extLst>
          </p:cNvPr>
          <p:cNvPicPr>
            <a:picLocks noChangeAspect="1"/>
          </p:cNvPicPr>
          <p:nvPr/>
        </p:nvPicPr>
        <p:blipFill>
          <a:blip r:embed="rId3"/>
          <a:stretch>
            <a:fillRect/>
          </a:stretch>
        </p:blipFill>
        <p:spPr>
          <a:xfrm>
            <a:off x="8688751" y="5546207"/>
            <a:ext cx="1082134" cy="1021168"/>
          </a:xfrm>
          <a:prstGeom prst="rect">
            <a:avLst/>
          </a:prstGeom>
        </p:spPr>
      </p:pic>
    </p:spTree>
    <p:extLst>
      <p:ext uri="{BB962C8B-B14F-4D97-AF65-F5344CB8AC3E}">
        <p14:creationId xmlns:p14="http://schemas.microsoft.com/office/powerpoint/2010/main" val="9341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该掌握什么技术？</a:t>
            </a:r>
          </a:p>
        </p:txBody>
      </p:sp>
      <p:sp>
        <p:nvSpPr>
          <p:cNvPr id="4" name="内容占位符 3"/>
          <p:cNvSpPr>
            <a:spLocks noGrp="1"/>
          </p:cNvSpPr>
          <p:nvPr>
            <p:ph sz="half" idx="2"/>
          </p:nvPr>
        </p:nvSpPr>
        <p:spPr>
          <a:xfrm>
            <a:off x="655321" y="2098545"/>
            <a:ext cx="3002279" cy="2660910"/>
          </a:xfrm>
        </p:spPr>
        <p:txBody>
          <a:bodyPr rtlCol="0">
            <a:normAutofit/>
          </a:bodyPr>
          <a:lstStyle/>
          <a:p>
            <a:r>
              <a:rPr lang="en-US" altLang="zh-CN" dirty="0"/>
              <a:t>C++?</a:t>
            </a:r>
          </a:p>
          <a:p>
            <a:r>
              <a:rPr lang="en-US" altLang="zh-CN" dirty="0"/>
              <a:t>Python</a:t>
            </a:r>
            <a:r>
              <a:rPr lang="zh-CN" altLang="en-US" dirty="0"/>
              <a:t>？</a:t>
            </a:r>
            <a:endParaRPr lang="en-US" altLang="zh-CN" dirty="0"/>
          </a:p>
          <a:p>
            <a:pPr rtl="0"/>
            <a:r>
              <a:rPr lang="en-US" altLang="zh-CN" dirty="0"/>
              <a:t>MATLAB</a:t>
            </a:r>
            <a:r>
              <a:rPr lang="zh-CN" altLang="en-US" dirty="0"/>
              <a:t>？</a:t>
            </a:r>
            <a:endParaRPr lang="en-US" altLang="zh-CN" dirty="0"/>
          </a:p>
          <a:p>
            <a:pPr rtl="0"/>
            <a:r>
              <a:rPr lang="en-US" altLang="zh-CN" dirty="0"/>
              <a:t>SPSS</a:t>
            </a:r>
            <a:r>
              <a:rPr lang="zh-CN" altLang="en-US" dirty="0"/>
              <a:t>？</a:t>
            </a:r>
            <a:endParaRPr lang="en-US" altLang="zh-CN" dirty="0"/>
          </a:p>
          <a:p>
            <a:pPr rtl="0"/>
            <a:r>
              <a:rPr lang="en-US" altLang="zh-CN" dirty="0"/>
              <a:t>Lingo</a:t>
            </a:r>
            <a:r>
              <a:rPr lang="zh-CN" altLang="en-US" dirty="0"/>
              <a:t>？</a:t>
            </a:r>
            <a:endParaRPr lang="en-US" altLang="zh-CN" dirty="0"/>
          </a:p>
          <a:p>
            <a:pPr marL="0" indent="0" rtl="0">
              <a:buNone/>
            </a:pPr>
            <a:endParaRPr lang="zh-CN" altLang="en-US" dirty="0"/>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我的推荐</a:t>
            </a:r>
            <a:r>
              <a:rPr lang="en-US" altLang="zh-CN" dirty="0"/>
              <a:t>——</a:t>
            </a:r>
            <a:r>
              <a:rPr lang="zh-CN" altLang="en-US" dirty="0"/>
              <a:t>至少有一人会使用</a:t>
            </a:r>
            <a:r>
              <a:rPr lang="en-US" altLang="zh-CN" dirty="0"/>
              <a:t>python</a:t>
            </a:r>
            <a:r>
              <a:rPr lang="zh-CN" altLang="en-US" dirty="0"/>
              <a:t>及相关包</a:t>
            </a:r>
          </a:p>
        </p:txBody>
      </p:sp>
      <p:sp>
        <p:nvSpPr>
          <p:cNvPr id="4" name="内容占位符 3"/>
          <p:cNvSpPr>
            <a:spLocks noGrp="1"/>
          </p:cNvSpPr>
          <p:nvPr>
            <p:ph sz="half" idx="2"/>
          </p:nvPr>
        </p:nvSpPr>
        <p:spPr>
          <a:xfrm>
            <a:off x="504401" y="1828456"/>
            <a:ext cx="10645953" cy="4843793"/>
          </a:xfrm>
        </p:spPr>
        <p:txBody>
          <a:bodyPr rtlCol="0">
            <a:normAutofit fontScale="92500" lnSpcReduction="10000"/>
          </a:bodyPr>
          <a:lstStyle/>
          <a:p>
            <a:r>
              <a:rPr lang="zh-CN" altLang="en-US" dirty="0"/>
              <a:t>相比</a:t>
            </a:r>
            <a:r>
              <a:rPr lang="en-US" altLang="zh-CN" dirty="0" err="1"/>
              <a:t>matlab</a:t>
            </a:r>
            <a:r>
              <a:rPr lang="zh-CN" altLang="en-US" dirty="0"/>
              <a:t>风格，更容易让人接受</a:t>
            </a:r>
            <a:endParaRPr lang="en-US" altLang="zh-CN" dirty="0"/>
          </a:p>
          <a:p>
            <a:r>
              <a:rPr lang="zh-CN" altLang="en-US" dirty="0"/>
              <a:t>作为当今主流的机器学习、深度学习的实现工具，以获得长足的开发，有丰富的开源库，功能十分强大。</a:t>
            </a:r>
            <a:endParaRPr lang="en-US" altLang="zh-CN" dirty="0"/>
          </a:p>
          <a:p>
            <a:r>
              <a:rPr lang="zh-CN" altLang="en-US" dirty="0"/>
              <a:t>网络教程丰富、相比</a:t>
            </a:r>
            <a:r>
              <a:rPr lang="en-US" altLang="zh-CN" dirty="0" err="1"/>
              <a:t>matlab</a:t>
            </a:r>
            <a:r>
              <a:rPr lang="zh-CN" altLang="en-US" dirty="0"/>
              <a:t>的资源更加容易活动</a:t>
            </a:r>
            <a:endParaRPr lang="en-US" altLang="zh-CN" dirty="0"/>
          </a:p>
          <a:p>
            <a:pPr rtl="0"/>
            <a:r>
              <a:rPr lang="en-US" altLang="zh-CN" dirty="0"/>
              <a:t>Python</a:t>
            </a:r>
            <a:r>
              <a:rPr lang="zh-CN" altLang="en-US" dirty="0"/>
              <a:t>是一种解释型语言，有一个强大的工具</a:t>
            </a:r>
            <a:r>
              <a:rPr lang="en-US" altLang="zh-CN" dirty="0"/>
              <a:t>anaconda</a:t>
            </a:r>
            <a:r>
              <a:rPr lang="zh-CN" altLang="en-US" dirty="0"/>
              <a:t>（</a:t>
            </a:r>
            <a:r>
              <a:rPr lang="en-US" altLang="zh-CN" dirty="0" err="1"/>
              <a:t>jupyter</a:t>
            </a:r>
            <a:r>
              <a:rPr lang="en-US" altLang="zh-CN" dirty="0"/>
              <a:t> notebook</a:t>
            </a:r>
            <a:r>
              <a:rPr lang="zh-CN" altLang="en-US" dirty="0"/>
              <a:t>，重点是其集成了常见的数据分析包：</a:t>
            </a:r>
            <a:r>
              <a:rPr lang="en-US" altLang="zh-CN" dirty="0"/>
              <a:t>pandas</a:t>
            </a:r>
            <a:r>
              <a:rPr lang="zh-CN" altLang="en-US" dirty="0"/>
              <a:t>、</a:t>
            </a:r>
            <a:r>
              <a:rPr lang="en-US" altLang="zh-CN" dirty="0" err="1"/>
              <a:t>numpy</a:t>
            </a:r>
            <a:r>
              <a:rPr lang="zh-CN" altLang="en-US" dirty="0"/>
              <a:t>、</a:t>
            </a:r>
            <a:r>
              <a:rPr lang="en-US" altLang="zh-CN" dirty="0"/>
              <a:t>matplotlib</a:t>
            </a:r>
            <a:r>
              <a:rPr lang="zh-CN" altLang="en-US" dirty="0"/>
              <a:t>等），可以将程序中间结果输出（当然</a:t>
            </a:r>
            <a:r>
              <a:rPr lang="en-US" altLang="zh-CN" dirty="0" err="1"/>
              <a:t>matlab</a:t>
            </a:r>
            <a:r>
              <a:rPr lang="zh-CN" altLang="en-US" dirty="0"/>
              <a:t>也可以），处理数据得心应手</a:t>
            </a:r>
            <a:endParaRPr lang="en-US" altLang="zh-CN" dirty="0"/>
          </a:p>
          <a:p>
            <a:pPr rtl="0"/>
            <a:r>
              <a:rPr lang="zh-CN" altLang="en-US" dirty="0"/>
              <a:t>现在的比赛趋势，深度学习、机器学习的方法应用更加深入，</a:t>
            </a:r>
            <a:r>
              <a:rPr lang="en-US" altLang="zh-CN" dirty="0" err="1"/>
              <a:t>pytorch</a:t>
            </a:r>
            <a:r>
              <a:rPr lang="zh-CN" altLang="en-US" dirty="0"/>
              <a:t>、</a:t>
            </a:r>
            <a:r>
              <a:rPr lang="en-US" altLang="zh-CN" dirty="0" err="1"/>
              <a:t>tensorflow</a:t>
            </a:r>
            <a:r>
              <a:rPr lang="zh-CN" altLang="en-US" dirty="0"/>
              <a:t>、</a:t>
            </a:r>
            <a:r>
              <a:rPr lang="en-US" altLang="zh-CN" dirty="0" err="1"/>
              <a:t>keras</a:t>
            </a:r>
            <a:r>
              <a:rPr lang="zh-CN" altLang="en-US" dirty="0"/>
              <a:t>等应用广泛</a:t>
            </a:r>
            <a:endParaRPr lang="en-US" altLang="zh-CN" dirty="0"/>
          </a:p>
          <a:p>
            <a:pPr rtl="0"/>
            <a:r>
              <a:rPr lang="zh-CN" altLang="en-US" dirty="0"/>
              <a:t>更优质的可视化体验</a:t>
            </a:r>
            <a:r>
              <a:rPr lang="en-US" altLang="zh-CN" dirty="0"/>
              <a:t>——</a:t>
            </a:r>
            <a:r>
              <a:rPr lang="zh-CN" altLang="en-US" dirty="0"/>
              <a:t>词云、各类图表，个人认为比其他工具更容易</a:t>
            </a:r>
            <a:endParaRPr lang="en-US" altLang="zh-CN" dirty="0"/>
          </a:p>
          <a:p>
            <a:pPr rtl="0"/>
            <a:r>
              <a:rPr lang="zh-CN" altLang="en-US" dirty="0"/>
              <a:t>丰富的开源文档帮助你扫除障碍</a:t>
            </a:r>
            <a:r>
              <a:rPr lang="en-US" altLang="zh-CN" dirty="0"/>
              <a:t>——</a:t>
            </a:r>
            <a:r>
              <a:rPr lang="zh-CN" altLang="en-US" dirty="0"/>
              <a:t>但是考验英语能力</a:t>
            </a:r>
            <a:endParaRPr lang="en-US" altLang="zh-CN" dirty="0"/>
          </a:p>
          <a:p>
            <a:pPr rtl="0"/>
            <a:r>
              <a:rPr lang="en-US" altLang="zh-CN" dirty="0" err="1"/>
              <a:t>Matlab</a:t>
            </a:r>
            <a:r>
              <a:rPr lang="zh-CN" altLang="en-US" dirty="0"/>
              <a:t>已经对部分高校限制使用</a:t>
            </a:r>
            <a:endParaRPr lang="en-US" altLang="zh-CN" dirty="0"/>
          </a:p>
          <a:p>
            <a:pPr marL="0" indent="0" rtl="0">
              <a:buNone/>
            </a:pPr>
            <a:endParaRPr lang="zh-CN" altLang="en-US" dirty="0"/>
          </a:p>
        </p:txBody>
      </p:sp>
    </p:spTree>
    <p:extLst>
      <p:ext uri="{BB962C8B-B14F-4D97-AF65-F5344CB8AC3E}">
        <p14:creationId xmlns:p14="http://schemas.microsoft.com/office/powerpoint/2010/main" val="404528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5760" y="243852"/>
            <a:ext cx="9628632" cy="1362113"/>
          </a:xfrm>
        </p:spPr>
        <p:txBody>
          <a:bodyPr rtlCol="0"/>
          <a:lstStyle/>
          <a:p>
            <a:pPr rtl="0"/>
            <a:r>
              <a:rPr lang="en-US" altLang="zh-CN" dirty="0"/>
              <a:t>Python</a:t>
            </a:r>
            <a:r>
              <a:rPr lang="zh-CN" altLang="en-US" dirty="0"/>
              <a:t>的可视化能力</a:t>
            </a:r>
          </a:p>
        </p:txBody>
      </p:sp>
      <p:sp>
        <p:nvSpPr>
          <p:cNvPr id="5" name="内容占位符 4">
            <a:extLst>
              <a:ext uri="{FF2B5EF4-FFF2-40B4-BE49-F238E27FC236}">
                <a16:creationId xmlns:a16="http://schemas.microsoft.com/office/drawing/2014/main" id="{0E62EE52-E988-46D9-9CA0-E53EC365960F}"/>
              </a:ext>
            </a:extLst>
          </p:cNvPr>
          <p:cNvSpPr>
            <a:spLocks noGrp="1"/>
          </p:cNvSpPr>
          <p:nvPr>
            <p:ph sz="half" idx="2"/>
          </p:nvPr>
        </p:nvSpPr>
        <p:spPr/>
        <p:txBody>
          <a:bodyPr/>
          <a:lstStyle/>
          <a:p>
            <a:endParaRPr lang="zh-CN" altLang="en-US"/>
          </a:p>
        </p:txBody>
      </p:sp>
      <p:pic>
        <p:nvPicPr>
          <p:cNvPr id="7" name="图片 6">
            <a:extLst>
              <a:ext uri="{FF2B5EF4-FFF2-40B4-BE49-F238E27FC236}">
                <a16:creationId xmlns:a16="http://schemas.microsoft.com/office/drawing/2014/main" id="{07BD0E02-CABC-4B76-959B-A40E1CA9D6D0}"/>
              </a:ext>
            </a:extLst>
          </p:cNvPr>
          <p:cNvPicPr>
            <a:picLocks noChangeAspect="1"/>
          </p:cNvPicPr>
          <p:nvPr/>
        </p:nvPicPr>
        <p:blipFill>
          <a:blip r:embed="rId3"/>
          <a:stretch>
            <a:fillRect/>
          </a:stretch>
        </p:blipFill>
        <p:spPr>
          <a:xfrm>
            <a:off x="183787" y="1504390"/>
            <a:ext cx="3665193" cy="2765808"/>
          </a:xfrm>
          <a:prstGeom prst="rect">
            <a:avLst/>
          </a:prstGeom>
        </p:spPr>
      </p:pic>
      <p:pic>
        <p:nvPicPr>
          <p:cNvPr id="9" name="图片 8">
            <a:extLst>
              <a:ext uri="{FF2B5EF4-FFF2-40B4-BE49-F238E27FC236}">
                <a16:creationId xmlns:a16="http://schemas.microsoft.com/office/drawing/2014/main" id="{1AB54A5E-C0DB-4BFC-AAD9-D0F1B45E025C}"/>
              </a:ext>
            </a:extLst>
          </p:cNvPr>
          <p:cNvPicPr>
            <a:picLocks noChangeAspect="1"/>
          </p:cNvPicPr>
          <p:nvPr/>
        </p:nvPicPr>
        <p:blipFill>
          <a:blip r:embed="rId4"/>
          <a:stretch>
            <a:fillRect/>
          </a:stretch>
        </p:blipFill>
        <p:spPr>
          <a:xfrm>
            <a:off x="4134430" y="1267574"/>
            <a:ext cx="3665193" cy="3133243"/>
          </a:xfrm>
          <a:prstGeom prst="rect">
            <a:avLst/>
          </a:prstGeom>
        </p:spPr>
      </p:pic>
      <p:pic>
        <p:nvPicPr>
          <p:cNvPr id="11" name="图片 10">
            <a:extLst>
              <a:ext uri="{FF2B5EF4-FFF2-40B4-BE49-F238E27FC236}">
                <a16:creationId xmlns:a16="http://schemas.microsoft.com/office/drawing/2014/main" id="{330FE24F-3DB4-43CF-B2B0-A70C0185AD9E}"/>
              </a:ext>
            </a:extLst>
          </p:cNvPr>
          <p:cNvPicPr>
            <a:picLocks noChangeAspect="1"/>
          </p:cNvPicPr>
          <p:nvPr/>
        </p:nvPicPr>
        <p:blipFill>
          <a:blip r:embed="rId5"/>
          <a:stretch>
            <a:fillRect/>
          </a:stretch>
        </p:blipFill>
        <p:spPr>
          <a:xfrm>
            <a:off x="8263421" y="1504390"/>
            <a:ext cx="3741744" cy="2659610"/>
          </a:xfrm>
          <a:prstGeom prst="rect">
            <a:avLst/>
          </a:prstGeom>
        </p:spPr>
      </p:pic>
      <p:pic>
        <p:nvPicPr>
          <p:cNvPr id="13" name="图片 12">
            <a:extLst>
              <a:ext uri="{FF2B5EF4-FFF2-40B4-BE49-F238E27FC236}">
                <a16:creationId xmlns:a16="http://schemas.microsoft.com/office/drawing/2014/main" id="{C547FFE8-83DF-4B2D-A4D0-2AF977581298}"/>
              </a:ext>
            </a:extLst>
          </p:cNvPr>
          <p:cNvPicPr>
            <a:picLocks noChangeAspect="1"/>
          </p:cNvPicPr>
          <p:nvPr/>
        </p:nvPicPr>
        <p:blipFill>
          <a:blip r:embed="rId6"/>
          <a:stretch>
            <a:fillRect/>
          </a:stretch>
        </p:blipFill>
        <p:spPr>
          <a:xfrm>
            <a:off x="1192420" y="3786018"/>
            <a:ext cx="3829382" cy="3044454"/>
          </a:xfrm>
          <a:prstGeom prst="rect">
            <a:avLst/>
          </a:prstGeom>
        </p:spPr>
      </p:pic>
      <p:pic>
        <p:nvPicPr>
          <p:cNvPr id="15" name="图片 14">
            <a:extLst>
              <a:ext uri="{FF2B5EF4-FFF2-40B4-BE49-F238E27FC236}">
                <a16:creationId xmlns:a16="http://schemas.microsoft.com/office/drawing/2014/main" id="{6E312DA8-5FE1-4573-8248-460061637F10}"/>
              </a:ext>
            </a:extLst>
          </p:cNvPr>
          <p:cNvPicPr>
            <a:picLocks noChangeAspect="1"/>
          </p:cNvPicPr>
          <p:nvPr/>
        </p:nvPicPr>
        <p:blipFill>
          <a:blip r:embed="rId7"/>
          <a:stretch>
            <a:fillRect/>
          </a:stretch>
        </p:blipFill>
        <p:spPr>
          <a:xfrm>
            <a:off x="5943130" y="4154855"/>
            <a:ext cx="5362007" cy="2645017"/>
          </a:xfrm>
          <a:prstGeom prst="rect">
            <a:avLst/>
          </a:prstGeom>
        </p:spPr>
      </p:pic>
    </p:spTree>
    <p:extLst>
      <p:ext uri="{BB962C8B-B14F-4D97-AF65-F5344CB8AC3E}">
        <p14:creationId xmlns:p14="http://schemas.microsoft.com/office/powerpoint/2010/main" val="17210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该关注那些库？</a:t>
            </a:r>
          </a:p>
        </p:txBody>
      </p:sp>
      <p:sp>
        <p:nvSpPr>
          <p:cNvPr id="4" name="内容占位符 3"/>
          <p:cNvSpPr>
            <a:spLocks noGrp="1"/>
          </p:cNvSpPr>
          <p:nvPr>
            <p:ph sz="half" idx="2"/>
          </p:nvPr>
        </p:nvSpPr>
        <p:spPr>
          <a:xfrm>
            <a:off x="655321" y="2098545"/>
            <a:ext cx="10841262" cy="4009292"/>
          </a:xfrm>
        </p:spPr>
        <p:txBody>
          <a:bodyPr rtlCol="0">
            <a:normAutofit fontScale="92500" lnSpcReduction="10000"/>
          </a:bodyPr>
          <a:lstStyle/>
          <a:p>
            <a:r>
              <a:rPr lang="en-US" altLang="zh-CN" dirty="0"/>
              <a:t>Pandas</a:t>
            </a:r>
            <a:r>
              <a:rPr lang="zh-CN" altLang="en-US" dirty="0"/>
              <a:t>、</a:t>
            </a:r>
            <a:r>
              <a:rPr lang="en-US" altLang="zh-CN" dirty="0" err="1"/>
              <a:t>numpy</a:t>
            </a:r>
            <a:r>
              <a:rPr lang="en-US" altLang="zh-CN" dirty="0"/>
              <a:t>——</a:t>
            </a:r>
            <a:r>
              <a:rPr lang="zh-CN" altLang="en-US" dirty="0"/>
              <a:t>数据处理、矩阵运算的基础</a:t>
            </a:r>
            <a:endParaRPr lang="en-US" altLang="zh-CN" dirty="0"/>
          </a:p>
          <a:p>
            <a:r>
              <a:rPr lang="en-US" altLang="zh-CN" dirty="0"/>
              <a:t>Matplotlib</a:t>
            </a:r>
            <a:r>
              <a:rPr lang="zh-CN" altLang="en-US" dirty="0"/>
              <a:t>、</a:t>
            </a:r>
            <a:r>
              <a:rPr lang="en-US" altLang="zh-CN" dirty="0" err="1"/>
              <a:t>Searborn</a:t>
            </a:r>
            <a:r>
              <a:rPr lang="en-US" altLang="zh-CN" dirty="0"/>
              <a:t>——</a:t>
            </a:r>
            <a:r>
              <a:rPr lang="zh-CN" altLang="en-US" dirty="0"/>
              <a:t>后者可以画出非常漂亮的可视化图象</a:t>
            </a:r>
            <a:endParaRPr lang="en-US" altLang="zh-CN" dirty="0"/>
          </a:p>
          <a:p>
            <a:r>
              <a:rPr lang="en-US" altLang="zh-CN" dirty="0" err="1"/>
              <a:t>Sklearn</a:t>
            </a:r>
            <a:r>
              <a:rPr lang="en-US" altLang="zh-CN" dirty="0"/>
              <a:t>——</a:t>
            </a:r>
            <a:r>
              <a:rPr lang="zh-CN" altLang="en-US" dirty="0"/>
              <a:t>集成化的机器学习包，省去了很多编写算法的时间，一步到位</a:t>
            </a:r>
            <a:endParaRPr lang="en-US" altLang="zh-CN" dirty="0"/>
          </a:p>
          <a:p>
            <a:r>
              <a:rPr lang="en-US" altLang="zh-CN" dirty="0" err="1"/>
              <a:t>Pytorch</a:t>
            </a:r>
            <a:r>
              <a:rPr lang="zh-CN" altLang="en-US" dirty="0"/>
              <a:t>、</a:t>
            </a:r>
            <a:r>
              <a:rPr lang="en-US" altLang="zh-CN" dirty="0" err="1"/>
              <a:t>tensorflow</a:t>
            </a:r>
            <a:r>
              <a:rPr lang="zh-CN" altLang="en-US" dirty="0"/>
              <a:t>等深度学习框架（学有余力）</a:t>
            </a:r>
            <a:endParaRPr lang="en-US" altLang="zh-CN" dirty="0"/>
          </a:p>
          <a:p>
            <a:r>
              <a:rPr lang="zh-CN" altLang="en-US" dirty="0"/>
              <a:t>特别关注：</a:t>
            </a:r>
            <a:r>
              <a:rPr lang="en-US" altLang="zh-CN" dirty="0" err="1"/>
              <a:t>sktime</a:t>
            </a:r>
            <a:r>
              <a:rPr lang="zh-CN" altLang="en-US" dirty="0"/>
              <a:t>！</a:t>
            </a:r>
            <a:r>
              <a:rPr lang="en-US" altLang="zh-CN" dirty="0"/>
              <a:t>——</a:t>
            </a:r>
            <a:r>
              <a:rPr lang="zh-CN" altLang="en-US" dirty="0"/>
              <a:t>一款新出不久的专门面向时间序列问题的库，除了常规的指数平滑等方法，涵盖了目前更优秀的时间序列问题的处理方案，与</a:t>
            </a:r>
            <a:r>
              <a:rPr lang="en-US" altLang="zh-CN" dirty="0" err="1"/>
              <a:t>sklearn</a:t>
            </a:r>
            <a:r>
              <a:rPr lang="zh-CN" altLang="en-US" dirty="0"/>
              <a:t>互通，同样是集成化方法</a:t>
            </a:r>
            <a:endParaRPr lang="en-US" altLang="zh-CN" dirty="0"/>
          </a:p>
          <a:p>
            <a:endParaRPr lang="en-US" altLang="zh-CN" dirty="0"/>
          </a:p>
          <a:p>
            <a:r>
              <a:rPr lang="zh-CN" altLang="en-US" dirty="0"/>
              <a:t>这时，队友该问了：你咋比赛的时候不用？！</a:t>
            </a:r>
            <a:r>
              <a:rPr lang="en-US" altLang="zh-CN" dirty="0"/>
              <a:t>——</a:t>
            </a:r>
            <a:r>
              <a:rPr lang="zh-CN" altLang="en-US" dirty="0"/>
              <a:t>那时候不会呀，后面学会了后悔呀</a:t>
            </a:r>
            <a:endParaRPr lang="en-US" altLang="zh-CN" dirty="0"/>
          </a:p>
          <a:p>
            <a:r>
              <a:rPr lang="zh-CN" altLang="en-US" dirty="0"/>
              <a:t>所以大家要好好学习好好积累啊</a:t>
            </a:r>
            <a:endParaRPr lang="en-US" altLang="zh-CN" dirty="0"/>
          </a:p>
        </p:txBody>
      </p:sp>
    </p:spTree>
    <p:extLst>
      <p:ext uri="{BB962C8B-B14F-4D97-AF65-F5344CB8AC3E}">
        <p14:creationId xmlns:p14="http://schemas.microsoft.com/office/powerpoint/2010/main" val="4859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编程手需要会算法吗？该会什么算法？</a:t>
            </a:r>
          </a:p>
        </p:txBody>
      </p:sp>
      <p:sp>
        <p:nvSpPr>
          <p:cNvPr id="4" name="内容占位符 3"/>
          <p:cNvSpPr>
            <a:spLocks noGrp="1"/>
          </p:cNvSpPr>
          <p:nvPr>
            <p:ph sz="half" idx="2"/>
          </p:nvPr>
        </p:nvSpPr>
        <p:spPr>
          <a:xfrm>
            <a:off x="1283209" y="2139691"/>
            <a:ext cx="4489704" cy="2660910"/>
          </a:xfrm>
        </p:spPr>
        <p:txBody>
          <a:bodyPr rtlCol="0">
            <a:normAutofit/>
          </a:bodyPr>
          <a:lstStyle/>
          <a:p>
            <a:pPr rtl="0"/>
            <a:r>
              <a:rPr lang="zh-CN" altLang="en-US" dirty="0"/>
              <a:t>退火算法？</a:t>
            </a:r>
            <a:endParaRPr lang="en-US" altLang="zh-CN" dirty="0"/>
          </a:p>
          <a:p>
            <a:pPr rtl="0"/>
            <a:r>
              <a:rPr lang="zh-CN" altLang="en-US" dirty="0"/>
              <a:t>遗传算法？</a:t>
            </a:r>
            <a:endParaRPr lang="en-US" altLang="zh-CN" dirty="0"/>
          </a:p>
          <a:p>
            <a:pPr rtl="0"/>
            <a:r>
              <a:rPr lang="zh-CN" altLang="en-US" dirty="0"/>
              <a:t>粒子群算法？</a:t>
            </a:r>
            <a:endParaRPr lang="en-US" altLang="zh-CN" dirty="0"/>
          </a:p>
          <a:p>
            <a:pPr rtl="0"/>
            <a:r>
              <a:rPr lang="zh-CN" altLang="en-US" dirty="0"/>
              <a:t>神经网络？</a:t>
            </a:r>
            <a:endParaRPr lang="en-US" altLang="zh-CN" dirty="0"/>
          </a:p>
        </p:txBody>
      </p:sp>
    </p:spTree>
    <p:extLst>
      <p:ext uri="{BB962C8B-B14F-4D97-AF65-F5344CB8AC3E}">
        <p14:creationId xmlns:p14="http://schemas.microsoft.com/office/powerpoint/2010/main" val="247149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优先从自己擅长的领域入手，扬长避短</a:t>
            </a:r>
          </a:p>
        </p:txBody>
      </p:sp>
      <p:cxnSp>
        <p:nvCxnSpPr>
          <p:cNvPr id="7" name="直接连接符 6">
            <a:extLst>
              <a:ext uri="{FF2B5EF4-FFF2-40B4-BE49-F238E27FC236}">
                <a16:creationId xmlns:a16="http://schemas.microsoft.com/office/drawing/2014/main" id="{3368A04F-08D8-41E0-9807-EE233DAD629F}"/>
              </a:ext>
            </a:extLst>
          </p:cNvPr>
          <p:cNvCxnSpPr/>
          <p:nvPr/>
        </p:nvCxnSpPr>
        <p:spPr>
          <a:xfrm>
            <a:off x="2115312" y="2749296"/>
            <a:ext cx="0" cy="3377184"/>
          </a:xfrm>
          <a:prstGeom prst="line">
            <a:avLst/>
          </a:prstGeom>
          <a:ln w="76200"/>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EE47EC0A-2DE6-471A-B511-2BD2CD716AFE}"/>
              </a:ext>
            </a:extLst>
          </p:cNvPr>
          <p:cNvCxnSpPr/>
          <p:nvPr/>
        </p:nvCxnSpPr>
        <p:spPr>
          <a:xfrm>
            <a:off x="10040112" y="2846832"/>
            <a:ext cx="0" cy="3377184"/>
          </a:xfrm>
          <a:prstGeom prst="line">
            <a:avLst/>
          </a:prstGeom>
          <a:ln w="76200"/>
        </p:spPr>
        <p:style>
          <a:lnRef idx="1">
            <a:schemeClr val="dk1"/>
          </a:lnRef>
          <a:fillRef idx="0">
            <a:schemeClr val="dk1"/>
          </a:fillRef>
          <a:effectRef idx="0">
            <a:schemeClr val="dk1"/>
          </a:effectRef>
          <a:fontRef idx="minor">
            <a:schemeClr val="tx1"/>
          </a:fontRef>
        </p:style>
      </p:cxnSp>
      <p:sp>
        <p:nvSpPr>
          <p:cNvPr id="11" name="云形 10">
            <a:extLst>
              <a:ext uri="{FF2B5EF4-FFF2-40B4-BE49-F238E27FC236}">
                <a16:creationId xmlns:a16="http://schemas.microsoft.com/office/drawing/2014/main" id="{82AB077E-FB50-41E9-A0F0-B50E1F71E911}"/>
              </a:ext>
            </a:extLst>
          </p:cNvPr>
          <p:cNvSpPr/>
          <p:nvPr/>
        </p:nvSpPr>
        <p:spPr>
          <a:xfrm>
            <a:off x="3788666" y="3429000"/>
            <a:ext cx="4309867" cy="19263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2"/>
                </a:solidFill>
              </a:rPr>
              <a:t>我擅长的领域</a:t>
            </a:r>
          </a:p>
        </p:txBody>
      </p:sp>
      <p:sp>
        <p:nvSpPr>
          <p:cNvPr id="13" name="箭头: 右 12">
            <a:extLst>
              <a:ext uri="{FF2B5EF4-FFF2-40B4-BE49-F238E27FC236}">
                <a16:creationId xmlns:a16="http://schemas.microsoft.com/office/drawing/2014/main" id="{5DE0F4E6-2BBF-409F-8335-8309205D900E}"/>
              </a:ext>
            </a:extLst>
          </p:cNvPr>
          <p:cNvSpPr/>
          <p:nvPr/>
        </p:nvSpPr>
        <p:spPr>
          <a:xfrm>
            <a:off x="2151887" y="4053840"/>
            <a:ext cx="1871446" cy="823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50"/>
                </a:solidFill>
              </a:rPr>
              <a:t>模型</a:t>
            </a:r>
            <a:r>
              <a:rPr lang="en-US" altLang="zh-CN" dirty="0">
                <a:solidFill>
                  <a:srgbClr val="00B050"/>
                </a:solidFill>
              </a:rPr>
              <a:t>A</a:t>
            </a:r>
            <a:endParaRPr lang="zh-CN" altLang="en-US" dirty="0">
              <a:solidFill>
                <a:srgbClr val="00B050"/>
              </a:solidFill>
            </a:endParaRPr>
          </a:p>
        </p:txBody>
      </p:sp>
      <p:sp>
        <p:nvSpPr>
          <p:cNvPr id="14" name="箭头: 右 13">
            <a:extLst>
              <a:ext uri="{FF2B5EF4-FFF2-40B4-BE49-F238E27FC236}">
                <a16:creationId xmlns:a16="http://schemas.microsoft.com/office/drawing/2014/main" id="{8A393259-E39D-4087-A0A1-692635DCEEA6}"/>
              </a:ext>
            </a:extLst>
          </p:cNvPr>
          <p:cNvSpPr/>
          <p:nvPr/>
        </p:nvSpPr>
        <p:spPr>
          <a:xfrm>
            <a:off x="7900416" y="3987127"/>
            <a:ext cx="2139690" cy="890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rPr>
              <a:t>模型</a:t>
            </a:r>
            <a:r>
              <a:rPr lang="en-US" altLang="zh-CN" dirty="0">
                <a:solidFill>
                  <a:srgbClr val="00B0F0"/>
                </a:solidFill>
              </a:rPr>
              <a:t>B</a:t>
            </a:r>
            <a:endParaRPr lang="zh-CN" altLang="en-US" dirty="0">
              <a:solidFill>
                <a:srgbClr val="00B0F0"/>
              </a:solidFill>
            </a:endParaRPr>
          </a:p>
        </p:txBody>
      </p:sp>
      <p:sp>
        <p:nvSpPr>
          <p:cNvPr id="15" name="文本框 14">
            <a:extLst>
              <a:ext uri="{FF2B5EF4-FFF2-40B4-BE49-F238E27FC236}">
                <a16:creationId xmlns:a16="http://schemas.microsoft.com/office/drawing/2014/main" id="{445E0284-8F7D-455C-9AA8-B7D9205373CC}"/>
              </a:ext>
            </a:extLst>
          </p:cNvPr>
          <p:cNvSpPr txBox="1"/>
          <p:nvPr/>
        </p:nvSpPr>
        <p:spPr>
          <a:xfrm>
            <a:off x="1795258" y="2342691"/>
            <a:ext cx="914400" cy="369332"/>
          </a:xfrm>
          <a:prstGeom prst="rect">
            <a:avLst/>
          </a:prstGeom>
          <a:noFill/>
        </p:spPr>
        <p:txBody>
          <a:bodyPr wrap="square" rtlCol="0">
            <a:spAutoFit/>
          </a:bodyPr>
          <a:lstStyle/>
          <a:p>
            <a:r>
              <a:rPr lang="zh-CN" altLang="en-US" dirty="0"/>
              <a:t>起点</a:t>
            </a:r>
          </a:p>
        </p:txBody>
      </p:sp>
      <p:sp>
        <p:nvSpPr>
          <p:cNvPr id="16" name="文本框 15">
            <a:extLst>
              <a:ext uri="{FF2B5EF4-FFF2-40B4-BE49-F238E27FC236}">
                <a16:creationId xmlns:a16="http://schemas.microsoft.com/office/drawing/2014/main" id="{5FBD8CD6-A3EA-4F7F-8A62-4DDA0B3EC410}"/>
              </a:ext>
            </a:extLst>
          </p:cNvPr>
          <p:cNvSpPr txBox="1"/>
          <p:nvPr/>
        </p:nvSpPr>
        <p:spPr>
          <a:xfrm>
            <a:off x="9707866" y="2379964"/>
            <a:ext cx="914400" cy="369332"/>
          </a:xfrm>
          <a:prstGeom prst="rect">
            <a:avLst/>
          </a:prstGeom>
          <a:noFill/>
        </p:spPr>
        <p:txBody>
          <a:bodyPr wrap="square" rtlCol="0">
            <a:spAutoFit/>
          </a:bodyPr>
          <a:lstStyle/>
          <a:p>
            <a:r>
              <a:rPr lang="zh-CN" altLang="en-US" dirty="0"/>
              <a:t>终点</a:t>
            </a:r>
          </a:p>
        </p:txBody>
      </p:sp>
    </p:spTree>
    <p:extLst>
      <p:ext uri="{BB962C8B-B14F-4D97-AF65-F5344CB8AC3E}">
        <p14:creationId xmlns:p14="http://schemas.microsoft.com/office/powerpoint/2010/main" val="131895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椭圆 1"/>
          <p:cNvSpPr/>
          <p:nvPr/>
        </p:nvSpPr>
        <p:spPr>
          <a:xfrm>
            <a:off x="4272200" y="3058100"/>
            <a:ext cx="3647086" cy="3648405"/>
          </a:xfrm>
          <a:prstGeom prst="ellipse">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sp>
        <p:nvSpPr>
          <p:cNvPr id="3" name="等腰三角形 22"/>
          <p:cNvSpPr/>
          <p:nvPr/>
        </p:nvSpPr>
        <p:spPr>
          <a:xfrm rot="18060000" flipH="1">
            <a:off x="6307092" y="3944172"/>
            <a:ext cx="1958247" cy="2776489"/>
          </a:xfrm>
          <a:custGeom>
            <a:avLst/>
            <a:gdLst/>
            <a:ahLst/>
            <a:cxnLst/>
            <a:rect l="l" t="t" r="r" b="b"/>
            <a:pathLst>
              <a:path w="1468685" h="2083120">
                <a:moveTo>
                  <a:pt x="0" y="1764196"/>
                </a:moveTo>
                <a:lnTo>
                  <a:pt x="2311" y="1764196"/>
                </a:lnTo>
                <a:lnTo>
                  <a:pt x="734343" y="0"/>
                </a:lnTo>
                <a:lnTo>
                  <a:pt x="1466374" y="1764196"/>
                </a:lnTo>
                <a:lnTo>
                  <a:pt x="1468685" y="1764196"/>
                </a:lnTo>
                <a:cubicBezTo>
                  <a:pt x="1285526" y="1960771"/>
                  <a:pt x="1024222" y="2083120"/>
                  <a:pt x="734343" y="2083120"/>
                </a:cubicBezTo>
                <a:cubicBezTo>
                  <a:pt x="444464" y="2083120"/>
                  <a:pt x="183161" y="1960771"/>
                  <a:pt x="0" y="176419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sp>
        <p:nvSpPr>
          <p:cNvPr id="14" name="等腰三角形 22"/>
          <p:cNvSpPr/>
          <p:nvPr/>
        </p:nvSpPr>
        <p:spPr>
          <a:xfrm rot="3420000">
            <a:off x="3934568" y="3967026"/>
            <a:ext cx="1958247" cy="2776489"/>
          </a:xfrm>
          <a:custGeom>
            <a:avLst/>
            <a:gdLst/>
            <a:ahLst/>
            <a:cxnLst/>
            <a:rect l="l" t="t" r="r" b="b"/>
            <a:pathLst>
              <a:path w="1468685" h="2083120">
                <a:moveTo>
                  <a:pt x="0" y="1764196"/>
                </a:moveTo>
                <a:lnTo>
                  <a:pt x="2311" y="1764196"/>
                </a:lnTo>
                <a:lnTo>
                  <a:pt x="734343" y="0"/>
                </a:lnTo>
                <a:lnTo>
                  <a:pt x="1466374" y="1764196"/>
                </a:lnTo>
                <a:lnTo>
                  <a:pt x="1468685" y="1764196"/>
                </a:lnTo>
                <a:cubicBezTo>
                  <a:pt x="1285526" y="1960771"/>
                  <a:pt x="1024222" y="2083120"/>
                  <a:pt x="734343" y="2083120"/>
                </a:cubicBezTo>
                <a:cubicBezTo>
                  <a:pt x="444464" y="2083120"/>
                  <a:pt x="183161" y="1960771"/>
                  <a:pt x="0" y="176419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sp>
        <p:nvSpPr>
          <p:cNvPr id="41" name="等腰三角形 22"/>
          <p:cNvSpPr/>
          <p:nvPr/>
        </p:nvSpPr>
        <p:spPr>
          <a:xfrm rot="10800000">
            <a:off x="5136345" y="1978666"/>
            <a:ext cx="1958247" cy="2776489"/>
          </a:xfrm>
          <a:custGeom>
            <a:avLst/>
            <a:gdLst/>
            <a:ahLst/>
            <a:cxnLst/>
            <a:rect l="l" t="t" r="r" b="b"/>
            <a:pathLst>
              <a:path w="1468685" h="2083120">
                <a:moveTo>
                  <a:pt x="0" y="1764196"/>
                </a:moveTo>
                <a:lnTo>
                  <a:pt x="2311" y="1764196"/>
                </a:lnTo>
                <a:lnTo>
                  <a:pt x="734343" y="0"/>
                </a:lnTo>
                <a:lnTo>
                  <a:pt x="1466374" y="1764196"/>
                </a:lnTo>
                <a:lnTo>
                  <a:pt x="1468685" y="1764196"/>
                </a:lnTo>
                <a:cubicBezTo>
                  <a:pt x="1285526" y="1960771"/>
                  <a:pt x="1024222" y="2083120"/>
                  <a:pt x="734343" y="2083120"/>
                </a:cubicBezTo>
                <a:cubicBezTo>
                  <a:pt x="444464" y="2083120"/>
                  <a:pt x="183161" y="1960771"/>
                  <a:pt x="0" y="17641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8059209" y="5645300"/>
            <a:ext cx="671831" cy="672074"/>
            <a:chOff x="6156589" y="2586760"/>
            <a:chExt cx="504056" cy="504056"/>
          </a:xfrm>
        </p:grpSpPr>
        <p:sp>
          <p:nvSpPr>
            <p:cNvPr id="11" name="椭圆 10"/>
            <p:cNvSpPr/>
            <p:nvPr/>
          </p:nvSpPr>
          <p:spPr>
            <a:xfrm>
              <a:off x="6156589" y="2586760"/>
              <a:ext cx="504056" cy="5040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2"/>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196059" y="2669511"/>
              <a:ext cx="388619" cy="311551"/>
            </a:xfrm>
            <a:prstGeom prst="rect">
              <a:avLst/>
            </a:prstGeom>
            <a:noFill/>
          </p:spPr>
          <p:txBody>
            <a:bodyPr wrap="none" rtlCol="0">
              <a:spAutoFit/>
            </a:bodyPr>
            <a:lstStyle/>
            <a:p>
              <a:r>
                <a:rPr lang="en-US" altLang="zh-CN" sz="2100" b="1" dirty="0">
                  <a:solidFill>
                    <a:schemeClr val="tx2"/>
                  </a:solidFill>
                  <a:latin typeface="微软雅黑" panose="020B0503020204020204" pitchFamily="34" charset="-122"/>
                  <a:ea typeface="微软雅黑" panose="020B0503020204020204" pitchFamily="34" charset="-122"/>
                </a:rPr>
                <a:t>02</a:t>
              </a:r>
              <a:endParaRPr lang="zh-CN" altLang="en-US" sz="2100" b="1" dirty="0">
                <a:solidFill>
                  <a:schemeClr val="tx2"/>
                </a:solidFill>
                <a:latin typeface="微软雅黑" panose="020B0503020204020204" pitchFamily="34" charset="-122"/>
                <a:ea typeface="微软雅黑" panose="020B0503020204020204" pitchFamily="34" charset="-122"/>
              </a:endParaRPr>
            </a:p>
          </p:txBody>
        </p:sp>
      </p:grpSp>
      <p:sp>
        <p:nvSpPr>
          <p:cNvPr id="13" name="TextBox 12"/>
          <p:cNvSpPr txBox="1"/>
          <p:nvPr/>
        </p:nvSpPr>
        <p:spPr>
          <a:xfrm>
            <a:off x="1060381" y="5300080"/>
            <a:ext cx="2155762" cy="1217648"/>
          </a:xfrm>
          <a:prstGeom prst="rect">
            <a:avLst/>
          </a:prstGeom>
          <a:noFill/>
        </p:spPr>
        <p:txBody>
          <a:bodyPr wrap="square" lIns="0" tIns="0" rIns="0" bIns="0" rtlCol="0">
            <a:spAutoFit/>
          </a:bodyPr>
          <a:lstStyle/>
          <a:p>
            <a:pPr>
              <a:lnSpc>
                <a:spcPct val="110000"/>
              </a:lnSpc>
            </a:pPr>
            <a:r>
              <a:rPr lang="en-US" altLang="zh-CN" sz="1400" dirty="0">
                <a:solidFill>
                  <a:schemeClr val="tx2"/>
                </a:solidFill>
                <a:latin typeface="微软雅黑" panose="020B0503020204020204" pitchFamily="34" charset="-122"/>
                <a:ea typeface="微软雅黑" panose="020B0503020204020204" pitchFamily="34" charset="-122"/>
              </a:rPr>
              <a:t> </a:t>
            </a:r>
            <a:r>
              <a:rPr lang="en-US" altLang="zh-CN" dirty="0">
                <a:solidFill>
                  <a:schemeClr val="tx2"/>
                </a:solidFill>
                <a:latin typeface="微软雅黑" panose="020B0503020204020204" pitchFamily="34" charset="-122"/>
                <a:ea typeface="微软雅黑" panose="020B0503020204020204" pitchFamily="34" charset="-122"/>
              </a:rPr>
              <a:t>      </a:t>
            </a:r>
            <a:r>
              <a:rPr lang="zh-CN" altLang="en-US" dirty="0">
                <a:solidFill>
                  <a:schemeClr val="tx2"/>
                </a:solidFill>
                <a:latin typeface="微软雅黑" panose="020B0503020204020204" pitchFamily="34" charset="-122"/>
                <a:ea typeface="微软雅黑" panose="020B0503020204020204" pitchFamily="34" charset="-122"/>
              </a:rPr>
              <a:t>参加建模比赛的主流编程工具，但在绘制复杂图时有一定难度。</a:t>
            </a:r>
          </a:p>
        </p:txBody>
      </p:sp>
      <p:grpSp>
        <p:nvGrpSpPr>
          <p:cNvPr id="18" name="组合 17"/>
          <p:cNvGrpSpPr/>
          <p:nvPr/>
        </p:nvGrpSpPr>
        <p:grpSpPr>
          <a:xfrm>
            <a:off x="3451786" y="5755765"/>
            <a:ext cx="671831" cy="672074"/>
            <a:chOff x="2471142" y="2586760"/>
            <a:chExt cx="504056" cy="504056"/>
          </a:xfrm>
        </p:grpSpPr>
        <p:sp>
          <p:nvSpPr>
            <p:cNvPr id="19" name="椭圆 18"/>
            <p:cNvSpPr/>
            <p:nvPr/>
          </p:nvSpPr>
          <p:spPr>
            <a:xfrm>
              <a:off x="2471142" y="2586760"/>
              <a:ext cx="504056" cy="5040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2510612" y="2669510"/>
              <a:ext cx="388619" cy="311551"/>
            </a:xfrm>
            <a:prstGeom prst="rect">
              <a:avLst/>
            </a:prstGeom>
            <a:noFill/>
          </p:spPr>
          <p:txBody>
            <a:bodyPr wrap="none" rtlCol="0">
              <a:spAutoFit/>
            </a:bodyPr>
            <a:lstStyle/>
            <a:p>
              <a:r>
                <a:rPr lang="en-US" altLang="zh-CN" sz="2100" b="1" dirty="0">
                  <a:solidFill>
                    <a:schemeClr val="tx2"/>
                  </a:solidFill>
                  <a:latin typeface="微软雅黑" panose="020B0503020204020204" pitchFamily="34" charset="-122"/>
                  <a:ea typeface="微软雅黑" panose="020B0503020204020204" pitchFamily="34" charset="-122"/>
                </a:rPr>
                <a:t>01</a:t>
              </a:r>
              <a:endParaRPr lang="zh-CN" altLang="en-US" sz="2100" b="1" dirty="0">
                <a:solidFill>
                  <a:schemeClr val="tx2"/>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5298993" y="3856560"/>
            <a:ext cx="1631591" cy="1632181"/>
            <a:chOff x="3933873" y="2159157"/>
            <a:chExt cx="1224136" cy="1224136"/>
          </a:xfrm>
        </p:grpSpPr>
        <p:sp>
          <p:nvSpPr>
            <p:cNvPr id="25" name="椭圆 24"/>
            <p:cNvSpPr/>
            <p:nvPr/>
          </p:nvSpPr>
          <p:spPr>
            <a:xfrm>
              <a:off x="3933873" y="2159157"/>
              <a:ext cx="1224136" cy="12241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4023896" y="2456744"/>
              <a:ext cx="1072655" cy="622315"/>
            </a:xfrm>
            <a:prstGeom prst="rect">
              <a:avLst/>
            </a:prstGeom>
            <a:noFill/>
          </p:spPr>
          <p:txBody>
            <a:bodyPr wrap="square" rtlCol="0">
              <a:spAutoFit/>
            </a:bodyPr>
            <a:lstStyle/>
            <a:p>
              <a:pPr algn="ctr"/>
              <a:r>
                <a:rPr lang="zh-CN" altLang="en-US" sz="2400" b="1" dirty="0">
                  <a:solidFill>
                    <a:schemeClr val="tx2"/>
                  </a:solidFill>
                  <a:latin typeface="微软雅黑" panose="020B0503020204020204" pitchFamily="34" charset="-122"/>
                  <a:ea typeface="微软雅黑" panose="020B0503020204020204" pitchFamily="34" charset="-122"/>
                </a:rPr>
                <a:t>常用</a:t>
              </a:r>
            </a:p>
            <a:p>
              <a:pPr algn="ctr"/>
              <a:r>
                <a:rPr lang="zh-CN" altLang="en-US" sz="2400" b="1" dirty="0">
                  <a:solidFill>
                    <a:schemeClr val="tx2"/>
                  </a:solidFill>
                  <a:latin typeface="微软雅黑" panose="020B0503020204020204" pitchFamily="34" charset="-122"/>
                  <a:ea typeface="微软雅黑" panose="020B0503020204020204" pitchFamily="34" charset="-122"/>
                </a:rPr>
                <a:t>绘图软件</a:t>
              </a:r>
            </a:p>
          </p:txBody>
        </p:sp>
      </p:grpSp>
      <p:sp>
        <p:nvSpPr>
          <p:cNvPr id="30" name="TextBox 29"/>
          <p:cNvSpPr txBox="1"/>
          <p:nvPr/>
        </p:nvSpPr>
        <p:spPr>
          <a:xfrm>
            <a:off x="9142819" y="5387997"/>
            <a:ext cx="2666383" cy="912919"/>
          </a:xfrm>
          <a:prstGeom prst="rect">
            <a:avLst/>
          </a:prstGeom>
          <a:noFill/>
        </p:spPr>
        <p:txBody>
          <a:bodyPr wrap="square" lIns="0" tIns="0" rIns="0" bIns="0" rtlCol="0">
            <a:spAutoFit/>
          </a:bodyPr>
          <a:lstStyle/>
          <a:p>
            <a:pPr>
              <a:lnSpc>
                <a:spcPct val="110000"/>
              </a:lnSpc>
            </a:pPr>
            <a:r>
              <a:rPr lang="en-US" altLang="zh-CN" dirty="0">
                <a:solidFill>
                  <a:schemeClr val="tx2"/>
                </a:solidFill>
                <a:latin typeface="微软雅黑" panose="020B0503020204020204" pitchFamily="34" charset="-122"/>
                <a:ea typeface="微软雅黑" panose="020B0503020204020204" pitchFamily="34" charset="-122"/>
              </a:rPr>
              <a:t>       </a:t>
            </a:r>
            <a:r>
              <a:rPr lang="zh-CN" altLang="en-US" dirty="0">
                <a:solidFill>
                  <a:schemeClr val="tx2"/>
                </a:solidFill>
                <a:latin typeface="微软雅黑" panose="020B0503020204020204" pitchFamily="34" charset="-122"/>
                <a:ea typeface="微软雅黑" panose="020B0503020204020204" pitchFamily="34" charset="-122"/>
              </a:rPr>
              <a:t>入门学习难度比</a:t>
            </a:r>
            <a:r>
              <a:rPr lang="en-US" altLang="zh-CN" dirty="0">
                <a:solidFill>
                  <a:schemeClr val="tx2"/>
                </a:solidFill>
                <a:latin typeface="微软雅黑" panose="020B0503020204020204" pitchFamily="34" charset="-122"/>
                <a:ea typeface="微软雅黑" panose="020B0503020204020204" pitchFamily="34" charset="-122"/>
              </a:rPr>
              <a:t>Matlab</a:t>
            </a:r>
            <a:r>
              <a:rPr lang="zh-CN" altLang="en-US" dirty="0">
                <a:solidFill>
                  <a:schemeClr val="tx2"/>
                </a:solidFill>
                <a:latin typeface="微软雅黑" panose="020B0503020204020204" pitchFamily="34" charset="-122"/>
                <a:ea typeface="微软雅黑" panose="020B0503020204020204" pitchFamily="34" charset="-122"/>
              </a:rPr>
              <a:t>较大，但在可视化处理方面比</a:t>
            </a:r>
            <a:r>
              <a:rPr lang="en-US" altLang="zh-CN" dirty="0">
                <a:solidFill>
                  <a:schemeClr val="tx2"/>
                </a:solidFill>
                <a:latin typeface="微软雅黑" panose="020B0503020204020204" pitchFamily="34" charset="-122"/>
                <a:ea typeface="微软雅黑" panose="020B0503020204020204" pitchFamily="34" charset="-122"/>
              </a:rPr>
              <a:t>Matlab</a:t>
            </a:r>
            <a:r>
              <a:rPr lang="zh-CN" altLang="en-US" dirty="0">
                <a:solidFill>
                  <a:schemeClr val="tx2"/>
                </a:solidFill>
                <a:latin typeface="微软雅黑" panose="020B0503020204020204" pitchFamily="34" charset="-122"/>
                <a:ea typeface="微软雅黑" panose="020B0503020204020204" pitchFamily="34" charset="-122"/>
              </a:rPr>
              <a:t>简单</a:t>
            </a:r>
          </a:p>
        </p:txBody>
      </p:sp>
      <p:sp>
        <p:nvSpPr>
          <p:cNvPr id="32" name="TextBox 31"/>
          <p:cNvSpPr txBox="1"/>
          <p:nvPr/>
        </p:nvSpPr>
        <p:spPr>
          <a:xfrm>
            <a:off x="2404498" y="2364248"/>
            <a:ext cx="2557823" cy="1217648"/>
          </a:xfrm>
          <a:prstGeom prst="rect">
            <a:avLst/>
          </a:prstGeom>
          <a:noFill/>
        </p:spPr>
        <p:txBody>
          <a:bodyPr wrap="square" lIns="0" tIns="0" rIns="0" bIns="0" rtlCol="0">
            <a:spAutoFit/>
          </a:bodyPr>
          <a:lstStyle/>
          <a:p>
            <a:pPr algn="just">
              <a:lnSpc>
                <a:spcPct val="110000"/>
              </a:lnSpc>
            </a:pPr>
            <a:r>
              <a:rPr lang="en-US" altLang="zh-CN" dirty="0">
                <a:solidFill>
                  <a:schemeClr val="tx2"/>
                </a:solidFill>
                <a:latin typeface="微软雅黑" panose="020B0503020204020204" pitchFamily="34" charset="-122"/>
                <a:ea typeface="微软雅黑" panose="020B0503020204020204" pitchFamily="34" charset="-122"/>
              </a:rPr>
              <a:t>       R</a:t>
            </a:r>
            <a:r>
              <a:rPr lang="zh-CN" altLang="en-US" dirty="0">
                <a:solidFill>
                  <a:schemeClr val="tx2"/>
                </a:solidFill>
                <a:latin typeface="微软雅黑" panose="020B0503020204020204" pitchFamily="34" charset="-122"/>
                <a:ea typeface="微软雅黑" panose="020B0503020204020204" pitchFamily="34" charset="-122"/>
              </a:rPr>
              <a:t>软件做数据统计，数据分析非常容易，易学且易画图，代码简洁，适合用来作数据处理</a:t>
            </a:r>
          </a:p>
        </p:txBody>
      </p:sp>
      <p:sp>
        <p:nvSpPr>
          <p:cNvPr id="34" name="TextBox 33"/>
          <p:cNvSpPr txBox="1"/>
          <p:nvPr/>
        </p:nvSpPr>
        <p:spPr>
          <a:xfrm>
            <a:off x="9623403" y="4863609"/>
            <a:ext cx="1824885" cy="369332"/>
          </a:xfrm>
          <a:prstGeom prst="rect">
            <a:avLst/>
          </a:prstGeom>
          <a:noFill/>
        </p:spPr>
        <p:txBody>
          <a:bodyPr wrap="square" lIns="0" tIns="0" rIns="0" bIns="0" rtlCol="0">
            <a:spAutoFit/>
          </a:bodyPr>
          <a:lstStyle/>
          <a:p>
            <a:r>
              <a:rPr lang="en-US" altLang="zh-CN" sz="2400" b="1" dirty="0">
                <a:solidFill>
                  <a:schemeClr val="tx2"/>
                </a:solidFill>
                <a:latin typeface="微软雅黑" panose="020B0503020204020204" pitchFamily="34" charset="-122"/>
                <a:ea typeface="微软雅黑" panose="020B0503020204020204" pitchFamily="34" charset="-122"/>
              </a:rPr>
              <a:t>Python</a:t>
            </a:r>
            <a:r>
              <a:rPr lang="zh-CN" altLang="en-US" sz="2400" b="1" dirty="0">
                <a:solidFill>
                  <a:schemeClr val="tx2"/>
                </a:solidFill>
                <a:latin typeface="微软雅黑" panose="020B0503020204020204" pitchFamily="34" charset="-122"/>
                <a:ea typeface="微软雅黑" panose="020B0503020204020204" pitchFamily="34" charset="-122"/>
              </a:rPr>
              <a:t>绘图</a:t>
            </a:r>
          </a:p>
        </p:txBody>
      </p:sp>
      <p:sp>
        <p:nvSpPr>
          <p:cNvPr id="35" name="TextBox 34"/>
          <p:cNvSpPr txBox="1"/>
          <p:nvPr/>
        </p:nvSpPr>
        <p:spPr>
          <a:xfrm>
            <a:off x="1200808" y="4863609"/>
            <a:ext cx="1822663" cy="368850"/>
          </a:xfrm>
          <a:prstGeom prst="rect">
            <a:avLst/>
          </a:prstGeom>
          <a:noFill/>
        </p:spPr>
        <p:txBody>
          <a:bodyPr wrap="square" lIns="0" tIns="0" rIns="0" bIns="0" rtlCol="0">
            <a:spAutoFit/>
          </a:bodyPr>
          <a:lstStyle/>
          <a:p>
            <a:r>
              <a:rPr lang="en-US" altLang="zh-CN" sz="2400" b="1" dirty="0">
                <a:solidFill>
                  <a:schemeClr val="tx2"/>
                </a:solidFill>
                <a:latin typeface="微软雅黑" panose="020B0503020204020204" pitchFamily="34" charset="-122"/>
                <a:ea typeface="微软雅黑" panose="020B0503020204020204" pitchFamily="34" charset="-122"/>
              </a:rPr>
              <a:t>Matlab</a:t>
            </a:r>
            <a:r>
              <a:rPr lang="zh-CN" altLang="en-US" sz="2400" b="1" dirty="0">
                <a:solidFill>
                  <a:schemeClr val="tx2"/>
                </a:solidFill>
                <a:latin typeface="微软雅黑" panose="020B0503020204020204" pitchFamily="34" charset="-122"/>
                <a:ea typeface="微软雅黑" panose="020B0503020204020204" pitchFamily="34" charset="-122"/>
              </a:rPr>
              <a:t>绘图</a:t>
            </a:r>
          </a:p>
        </p:txBody>
      </p:sp>
      <p:sp>
        <p:nvSpPr>
          <p:cNvPr id="38" name="TextBox 37"/>
          <p:cNvSpPr txBox="1"/>
          <p:nvPr/>
        </p:nvSpPr>
        <p:spPr>
          <a:xfrm>
            <a:off x="2904762" y="1834781"/>
            <a:ext cx="1557295" cy="368850"/>
          </a:xfrm>
          <a:prstGeom prst="rect">
            <a:avLst/>
          </a:prstGeom>
          <a:noFill/>
        </p:spPr>
        <p:txBody>
          <a:bodyPr wrap="square" lIns="0" tIns="0" rIns="0" bIns="0" rtlCol="0">
            <a:spAutoFit/>
          </a:bodyPr>
          <a:lstStyle/>
          <a:p>
            <a:pPr algn="ctr"/>
            <a:r>
              <a:rPr lang="en-US" altLang="zh-CN" sz="2400" b="1" dirty="0">
                <a:solidFill>
                  <a:schemeClr val="tx2"/>
                </a:solidFill>
                <a:latin typeface="微软雅黑" panose="020B0503020204020204" pitchFamily="34" charset="-122"/>
                <a:ea typeface="微软雅黑" panose="020B0503020204020204" pitchFamily="34" charset="-122"/>
              </a:rPr>
              <a:t>R</a:t>
            </a:r>
            <a:r>
              <a:rPr lang="zh-CN" altLang="en-US" sz="2400" b="1" dirty="0">
                <a:solidFill>
                  <a:schemeClr val="tx2"/>
                </a:solidFill>
                <a:latin typeface="微软雅黑" panose="020B0503020204020204" pitchFamily="34" charset="-122"/>
                <a:ea typeface="微软雅黑" panose="020B0503020204020204" pitchFamily="34" charset="-122"/>
              </a:rPr>
              <a:t>绘图</a:t>
            </a:r>
          </a:p>
        </p:txBody>
      </p:sp>
      <p:grpSp>
        <p:nvGrpSpPr>
          <p:cNvPr id="42" name="组合 41"/>
          <p:cNvGrpSpPr/>
          <p:nvPr/>
        </p:nvGrpSpPr>
        <p:grpSpPr>
          <a:xfrm>
            <a:off x="5822327" y="1724448"/>
            <a:ext cx="671831" cy="672074"/>
            <a:chOff x="2471142" y="2586760"/>
            <a:chExt cx="504056" cy="504056"/>
          </a:xfrm>
        </p:grpSpPr>
        <p:sp>
          <p:nvSpPr>
            <p:cNvPr id="43" name="椭圆 42"/>
            <p:cNvSpPr/>
            <p:nvPr/>
          </p:nvSpPr>
          <p:spPr>
            <a:xfrm>
              <a:off x="2471142" y="2586760"/>
              <a:ext cx="504056" cy="5040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微软雅黑" panose="020B0503020204020204" pitchFamily="34" charset="-122"/>
                <a:ea typeface="微软雅黑" panose="020B0503020204020204" pitchFamily="34" charset="-122"/>
              </a:endParaRPr>
            </a:p>
          </p:txBody>
        </p:sp>
        <p:sp>
          <p:nvSpPr>
            <p:cNvPr id="44" name="TextBox 19"/>
            <p:cNvSpPr txBox="1"/>
            <p:nvPr/>
          </p:nvSpPr>
          <p:spPr>
            <a:xfrm>
              <a:off x="2510612" y="2669510"/>
              <a:ext cx="388619" cy="311551"/>
            </a:xfrm>
            <a:prstGeom prst="rect">
              <a:avLst/>
            </a:prstGeom>
            <a:noFill/>
          </p:spPr>
          <p:txBody>
            <a:bodyPr wrap="none" rtlCol="0">
              <a:spAutoFit/>
            </a:bodyPr>
            <a:lstStyle/>
            <a:p>
              <a:r>
                <a:rPr lang="en-US" altLang="zh-CN" sz="2100" b="1" dirty="0">
                  <a:solidFill>
                    <a:schemeClr val="tx2"/>
                  </a:solidFill>
                  <a:latin typeface="微软雅黑" panose="020B0503020204020204" pitchFamily="34" charset="-122"/>
                  <a:ea typeface="微软雅黑" panose="020B0503020204020204" pitchFamily="34" charset="-122"/>
                </a:rPr>
                <a:t>03</a:t>
              </a:r>
              <a:endParaRPr lang="zh-CN" altLang="en-US" sz="2100" b="1" dirty="0">
                <a:solidFill>
                  <a:schemeClr val="tx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0-#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000"/>
                                        <p:tgtEl>
                                          <p:spTgt spid="2"/>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right)">
                                      <p:cBhvr>
                                        <p:cTn id="25" dur="500"/>
                                        <p:tgtEl>
                                          <p:spTgt spid="41"/>
                                        </p:tgtEl>
                                      </p:cBhvr>
                                    </p:animEffect>
                                  </p:childTnLst>
                                </p:cTn>
                              </p:par>
                            </p:childTnLst>
                          </p:cTn>
                        </p:par>
                        <p:par>
                          <p:cTn id="26" fill="hold">
                            <p:stCondLst>
                              <p:cond delay="2500"/>
                            </p:stCondLst>
                            <p:childTnLst>
                              <p:par>
                                <p:cTn id="27" presetID="53" presetClass="entr" presetSubtype="528" fill="hold" nodeType="afterEffect">
                                  <p:stCondLst>
                                    <p:cond delay="20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anim calcmode="lin" valueType="num">
                                      <p:cBhvr>
                                        <p:cTn id="32" dur="500" fill="hold"/>
                                        <p:tgtEl>
                                          <p:spTgt spid="18"/>
                                        </p:tgtEl>
                                        <p:attrNameLst>
                                          <p:attrName>ppt_x</p:attrName>
                                        </p:attrNameLst>
                                      </p:cBhvr>
                                      <p:tavLst>
                                        <p:tav tm="0">
                                          <p:val>
                                            <p:fltVal val="0.5"/>
                                          </p:val>
                                        </p:tav>
                                        <p:tav tm="100000">
                                          <p:val>
                                            <p:strVal val="#ppt_x"/>
                                          </p:val>
                                        </p:tav>
                                      </p:tavLst>
                                    </p:anim>
                                    <p:anim calcmode="lin" valueType="num">
                                      <p:cBhvr>
                                        <p:cTn id="33" dur="500" fill="hold"/>
                                        <p:tgtEl>
                                          <p:spTgt spid="18"/>
                                        </p:tgtEl>
                                        <p:attrNameLst>
                                          <p:attrName>ppt_y</p:attrName>
                                        </p:attrNameLst>
                                      </p:cBhvr>
                                      <p:tavLst>
                                        <p:tav tm="0">
                                          <p:val>
                                            <p:fltVal val="0.5"/>
                                          </p:val>
                                        </p:tav>
                                        <p:tav tm="100000">
                                          <p:val>
                                            <p:strVal val="#ppt_y"/>
                                          </p:val>
                                        </p:tav>
                                      </p:tavLst>
                                    </p:anim>
                                  </p:childTnLst>
                                </p:cTn>
                              </p:par>
                            </p:childTnLst>
                          </p:cTn>
                        </p:par>
                        <p:par>
                          <p:cTn id="34" fill="hold">
                            <p:stCondLst>
                              <p:cond delay="3200"/>
                            </p:stCondLst>
                            <p:childTnLst>
                              <p:par>
                                <p:cTn id="35" presetID="53" presetClass="entr" presetSubtype="528" fill="hold" nodeType="afterEffect">
                                  <p:stCondLst>
                                    <p:cond delay="8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anim calcmode="lin" valueType="num">
                                      <p:cBhvr>
                                        <p:cTn id="40" dur="500" fill="hold"/>
                                        <p:tgtEl>
                                          <p:spTgt spid="10"/>
                                        </p:tgtEl>
                                        <p:attrNameLst>
                                          <p:attrName>ppt_x</p:attrName>
                                        </p:attrNameLst>
                                      </p:cBhvr>
                                      <p:tavLst>
                                        <p:tav tm="0">
                                          <p:val>
                                            <p:fltVal val="0.5"/>
                                          </p:val>
                                        </p:tav>
                                        <p:tav tm="100000">
                                          <p:val>
                                            <p:strVal val="#ppt_x"/>
                                          </p:val>
                                        </p:tav>
                                      </p:tavLst>
                                    </p:anim>
                                    <p:anim calcmode="lin" valueType="num">
                                      <p:cBhvr>
                                        <p:cTn id="41" dur="500" fill="hold"/>
                                        <p:tgtEl>
                                          <p:spTgt spid="10"/>
                                        </p:tgtEl>
                                        <p:attrNameLst>
                                          <p:attrName>ppt_y</p:attrName>
                                        </p:attrNameLst>
                                      </p:cBhvr>
                                      <p:tavLst>
                                        <p:tav tm="0">
                                          <p:val>
                                            <p:fltVal val="0.5"/>
                                          </p:val>
                                        </p:tav>
                                        <p:tav tm="100000">
                                          <p:val>
                                            <p:strVal val="#ppt_y"/>
                                          </p:val>
                                        </p:tav>
                                      </p:tavLst>
                                    </p:anim>
                                  </p:childTnLst>
                                </p:cTn>
                              </p:par>
                            </p:childTnLst>
                          </p:cTn>
                        </p:par>
                        <p:par>
                          <p:cTn id="42" fill="hold">
                            <p:stCondLst>
                              <p:cond delay="4500"/>
                            </p:stCondLst>
                            <p:childTnLst>
                              <p:par>
                                <p:cTn id="43" presetID="53" presetClass="entr" presetSubtype="528" fill="hold" nodeType="afterEffect">
                                  <p:stCondLst>
                                    <p:cond delay="200"/>
                                  </p:stCondLst>
                                  <p:childTnLst>
                                    <p:set>
                                      <p:cBhvr>
                                        <p:cTn id="44" dur="1" fill="hold">
                                          <p:stCondLst>
                                            <p:cond delay="0"/>
                                          </p:stCondLst>
                                        </p:cTn>
                                        <p:tgtEl>
                                          <p:spTgt spid="42"/>
                                        </p:tgtEl>
                                        <p:attrNameLst>
                                          <p:attrName>style.visibility</p:attrName>
                                        </p:attrNameLst>
                                      </p:cBhvr>
                                      <p:to>
                                        <p:strVal val="visible"/>
                                      </p:to>
                                    </p:set>
                                    <p:anim calcmode="lin" valueType="num">
                                      <p:cBhvr>
                                        <p:cTn id="45" dur="500" fill="hold"/>
                                        <p:tgtEl>
                                          <p:spTgt spid="42"/>
                                        </p:tgtEl>
                                        <p:attrNameLst>
                                          <p:attrName>ppt_w</p:attrName>
                                        </p:attrNameLst>
                                      </p:cBhvr>
                                      <p:tavLst>
                                        <p:tav tm="0">
                                          <p:val>
                                            <p:fltVal val="0"/>
                                          </p:val>
                                        </p:tav>
                                        <p:tav tm="100000">
                                          <p:val>
                                            <p:strVal val="#ppt_w"/>
                                          </p:val>
                                        </p:tav>
                                      </p:tavLst>
                                    </p:anim>
                                    <p:anim calcmode="lin" valueType="num">
                                      <p:cBhvr>
                                        <p:cTn id="46" dur="500" fill="hold"/>
                                        <p:tgtEl>
                                          <p:spTgt spid="42"/>
                                        </p:tgtEl>
                                        <p:attrNameLst>
                                          <p:attrName>ppt_h</p:attrName>
                                        </p:attrNameLst>
                                      </p:cBhvr>
                                      <p:tavLst>
                                        <p:tav tm="0">
                                          <p:val>
                                            <p:fltVal val="0"/>
                                          </p:val>
                                        </p:tav>
                                        <p:tav tm="100000">
                                          <p:val>
                                            <p:strVal val="#ppt_h"/>
                                          </p:val>
                                        </p:tav>
                                      </p:tavLst>
                                    </p:anim>
                                    <p:animEffect transition="in" filter="fade">
                                      <p:cBhvr>
                                        <p:cTn id="47" dur="500"/>
                                        <p:tgtEl>
                                          <p:spTgt spid="42"/>
                                        </p:tgtEl>
                                      </p:cBhvr>
                                    </p:animEffect>
                                    <p:anim calcmode="lin" valueType="num">
                                      <p:cBhvr>
                                        <p:cTn id="48" dur="500" fill="hold"/>
                                        <p:tgtEl>
                                          <p:spTgt spid="42"/>
                                        </p:tgtEl>
                                        <p:attrNameLst>
                                          <p:attrName>ppt_x</p:attrName>
                                        </p:attrNameLst>
                                      </p:cBhvr>
                                      <p:tavLst>
                                        <p:tav tm="0">
                                          <p:val>
                                            <p:fltVal val="0.5"/>
                                          </p:val>
                                        </p:tav>
                                        <p:tav tm="100000">
                                          <p:val>
                                            <p:strVal val="#ppt_x"/>
                                          </p:val>
                                        </p:tav>
                                      </p:tavLst>
                                    </p:anim>
                                    <p:anim calcmode="lin" valueType="num">
                                      <p:cBhvr>
                                        <p:cTn id="49" dur="500" fill="hold"/>
                                        <p:tgtEl>
                                          <p:spTgt spid="42"/>
                                        </p:tgtEl>
                                        <p:attrNameLst>
                                          <p:attrName>ppt_y</p:attrName>
                                        </p:attrNameLst>
                                      </p:cBhvr>
                                      <p:tavLst>
                                        <p:tav tm="0">
                                          <p:val>
                                            <p:fltVal val="0.5"/>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300" fill="hold"/>
                                        <p:tgtEl>
                                          <p:spTgt spid="35"/>
                                        </p:tgtEl>
                                        <p:attrNameLst>
                                          <p:attrName>ppt_x</p:attrName>
                                        </p:attrNameLst>
                                      </p:cBhvr>
                                      <p:tavLst>
                                        <p:tav tm="0">
                                          <p:val>
                                            <p:strVal val="0-#ppt_w/2"/>
                                          </p:val>
                                        </p:tav>
                                        <p:tav tm="100000">
                                          <p:val>
                                            <p:strVal val="#ppt_x"/>
                                          </p:val>
                                        </p:tav>
                                      </p:tavLst>
                                    </p:anim>
                                    <p:anim calcmode="lin" valueType="num">
                                      <p:cBhvr additive="base">
                                        <p:cTn id="55" dur="300" fill="hold"/>
                                        <p:tgtEl>
                                          <p:spTgt spid="35"/>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3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300" fill="hold"/>
                                        <p:tgtEl>
                                          <p:spTgt spid="34"/>
                                        </p:tgtEl>
                                        <p:attrNameLst>
                                          <p:attrName>ppt_x</p:attrName>
                                        </p:attrNameLst>
                                      </p:cBhvr>
                                      <p:tavLst>
                                        <p:tav tm="0">
                                          <p:val>
                                            <p:strVal val="0-#ppt_w/2"/>
                                          </p:val>
                                        </p:tav>
                                        <p:tav tm="100000">
                                          <p:val>
                                            <p:strVal val="#ppt_x"/>
                                          </p:val>
                                        </p:tav>
                                      </p:tavLst>
                                    </p:anim>
                                    <p:anim calcmode="lin" valueType="num">
                                      <p:cBhvr additive="base">
                                        <p:cTn id="64" dur="300" fill="hold"/>
                                        <p:tgtEl>
                                          <p:spTgt spid="34"/>
                                        </p:tgtEl>
                                        <p:attrNameLst>
                                          <p:attrName>ppt_y</p:attrName>
                                        </p:attrNameLst>
                                      </p:cBhvr>
                                      <p:tavLst>
                                        <p:tav tm="0">
                                          <p:val>
                                            <p:strVal val="#ppt_y"/>
                                          </p:val>
                                        </p:tav>
                                        <p:tav tm="100000">
                                          <p:val>
                                            <p:strVal val="#ppt_y"/>
                                          </p:val>
                                        </p:tav>
                                      </p:tavLst>
                                    </p:anim>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3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grpId="0" nodeType="click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additive="base">
                                        <p:cTn id="72" dur="300" fill="hold"/>
                                        <p:tgtEl>
                                          <p:spTgt spid="38"/>
                                        </p:tgtEl>
                                        <p:attrNameLst>
                                          <p:attrName>ppt_x</p:attrName>
                                        </p:attrNameLst>
                                      </p:cBhvr>
                                      <p:tavLst>
                                        <p:tav tm="0">
                                          <p:val>
                                            <p:strVal val="1+#ppt_w/2"/>
                                          </p:val>
                                        </p:tav>
                                        <p:tav tm="100000">
                                          <p:val>
                                            <p:strVal val="#ppt_x"/>
                                          </p:val>
                                        </p:tav>
                                      </p:tavLst>
                                    </p:anim>
                                    <p:anim calcmode="lin" valueType="num">
                                      <p:cBhvr additive="base">
                                        <p:cTn id="73" dur="300" fill="hold"/>
                                        <p:tgtEl>
                                          <p:spTgt spid="38"/>
                                        </p:tgtEl>
                                        <p:attrNameLst>
                                          <p:attrName>ppt_y</p:attrName>
                                        </p:attrNameLst>
                                      </p:cBhvr>
                                      <p:tavLst>
                                        <p:tav tm="0">
                                          <p:val>
                                            <p:strVal val="#ppt_y"/>
                                          </p:val>
                                        </p:tav>
                                        <p:tav tm="100000">
                                          <p:val>
                                            <p:strVal val="#ppt_y"/>
                                          </p:val>
                                        </p:tav>
                                      </p:tavLst>
                                    </p:anim>
                                  </p:childTnLst>
                                </p:cTn>
                              </p:par>
                              <p:par>
                                <p:cTn id="74" presetID="22" presetClass="entr" presetSubtype="8"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left)">
                                      <p:cBhvr>
                                        <p:cTn id="76" dur="3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14" grpId="0" bldLvl="0" animBg="1"/>
      <p:bldP spid="41" grpId="0" bldLvl="0" animBg="1"/>
      <p:bldP spid="13" grpId="0"/>
      <p:bldP spid="30" grpId="0"/>
      <p:bldP spid="32" grpId="0"/>
      <p:bldP spid="34" grpId="0"/>
      <p:bldP spid="35"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084576" y="3291840"/>
            <a:ext cx="7723632" cy="1046319"/>
          </a:xfrm>
        </p:spPr>
        <p:txBody>
          <a:bodyPr>
            <a:normAutofit/>
          </a:bodyPr>
          <a:lstStyle/>
          <a:p>
            <a:r>
              <a:rPr lang="zh-CN" altLang="en-US" dirty="0">
                <a:latin typeface="电影海报字体" panose="02010600010101010101" pitchFamily="2" charset="-122"/>
                <a:ea typeface="电影海报字体" panose="02010600010101010101" pitchFamily="2" charset="-122"/>
              </a:rPr>
              <a:t>建模部分      </a:t>
            </a:r>
          </a:p>
        </p:txBody>
      </p:sp>
    </p:spTree>
    <p:extLst>
      <p:ext uri="{BB962C8B-B14F-4D97-AF65-F5344CB8AC3E}">
        <p14:creationId xmlns:p14="http://schemas.microsoft.com/office/powerpoint/2010/main" val="329918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128599" y="2064018"/>
            <a:ext cx="2011915" cy="2011917"/>
            <a:chOff x="1353987" y="1723663"/>
            <a:chExt cx="2559577" cy="2559579"/>
          </a:xfrm>
        </p:grpSpPr>
        <p:sp>
          <p:nvSpPr>
            <p:cNvPr id="3" name="空心弧 2"/>
            <p:cNvSpPr>
              <a:spLocks noChangeAspect="1"/>
            </p:cNvSpPr>
            <p:nvPr/>
          </p:nvSpPr>
          <p:spPr>
            <a:xfrm rot="2134792">
              <a:off x="1445190" y="1859200"/>
              <a:ext cx="2288503" cy="2288503"/>
            </a:xfrm>
            <a:prstGeom prst="blockArc">
              <a:avLst>
                <a:gd name="adj1" fmla="val 14033861"/>
                <a:gd name="adj2" fmla="val 1597257"/>
                <a:gd name="adj3" fmla="val 5428"/>
              </a:avLst>
            </a:prstGeom>
            <a:solidFill>
              <a:schemeClr val="tx1">
                <a:lumMod val="50000"/>
                <a:lumOff val="50000"/>
              </a:schemeClr>
            </a:solidFill>
            <a:ln>
              <a:noFill/>
            </a:ln>
          </p:spPr>
          <p:txBody>
            <a:bodyPr vert="horz" wrap="square" lIns="58053" tIns="29026" rIns="58053" bIns="29026" numCol="1" anchor="t" anchorCtr="0" compatLnSpc="1"/>
            <a:lstStyle/>
            <a:p>
              <a:endParaRPr lang="zh-CN" altLang="en-US" sz="1145">
                <a:solidFill>
                  <a:prstClr val="black"/>
                </a:solidFill>
                <a:latin typeface="Calibri" panose="020F0502020204030204"/>
                <a:ea typeface="宋体" panose="02010600030101010101" pitchFamily="2" charset="-122"/>
              </a:endParaRPr>
            </a:p>
          </p:txBody>
        </p:sp>
        <p:sp>
          <p:nvSpPr>
            <p:cNvPr id="4" name="空心弧 3"/>
            <p:cNvSpPr>
              <a:spLocks noChangeAspect="1"/>
            </p:cNvSpPr>
            <p:nvPr/>
          </p:nvSpPr>
          <p:spPr>
            <a:xfrm rot="14609616">
              <a:off x="1353986" y="1723664"/>
              <a:ext cx="2559579" cy="2559577"/>
            </a:xfrm>
            <a:prstGeom prst="blockArc">
              <a:avLst>
                <a:gd name="adj1" fmla="val 10669547"/>
                <a:gd name="adj2" fmla="val 1623635"/>
                <a:gd name="adj3" fmla="val 14268"/>
              </a:avLst>
            </a:prstGeom>
            <a:solidFill>
              <a:schemeClr val="accent1"/>
            </a:solidFill>
            <a:ln>
              <a:noFill/>
            </a:ln>
          </p:spPr>
          <p:txBody>
            <a:bodyPr vert="horz" wrap="square" lIns="91419" tIns="45709" rIns="91419" bIns="45709" numCol="1" anchor="t" anchorCtr="0" compatLnSpc="1"/>
            <a:lstStyle/>
            <a:p>
              <a:endParaRPr lang="zh-CN" altLang="en-US">
                <a:solidFill>
                  <a:prstClr val="black"/>
                </a:solidFill>
                <a:latin typeface="Calibri" panose="020F0502020204030204"/>
                <a:ea typeface="宋体" panose="02010600030101010101" pitchFamily="2" charset="-122"/>
              </a:endParaRPr>
            </a:p>
          </p:txBody>
        </p:sp>
        <p:sp>
          <p:nvSpPr>
            <p:cNvPr id="5" name="TextBox 52"/>
            <p:cNvSpPr txBox="1"/>
            <p:nvPr/>
          </p:nvSpPr>
          <p:spPr>
            <a:xfrm>
              <a:off x="1602678" y="2656333"/>
              <a:ext cx="2062197" cy="665482"/>
            </a:xfrm>
            <a:prstGeom prst="rect">
              <a:avLst/>
            </a:prstGeom>
            <a:noFill/>
          </p:spPr>
          <p:txBody>
            <a:bodyPr wrap="none" rtlCol="0">
              <a:spAutoFit/>
            </a:bodyPr>
            <a:lstStyle/>
            <a:p>
              <a:pPr algn="ctr">
                <a:defRPr/>
              </a:pPr>
              <a:r>
                <a:rPr lang="zh-CN" altLang="en-US" sz="2799" kern="0" dirty="0">
                  <a:solidFill>
                    <a:schemeClr val="accent1"/>
                  </a:solidFill>
                  <a:latin typeface="Impact" panose="020B0806030902050204" pitchFamily="34" charset="0"/>
                  <a:ea typeface="Arial Unicode MS" panose="020B0604020202020204" pitchFamily="34" charset="-122"/>
                  <a:cs typeface="Arial Unicode MS" panose="020B0604020202020204" pitchFamily="34" charset="-122"/>
                </a:rPr>
                <a:t>预测模型</a:t>
              </a:r>
            </a:p>
          </p:txBody>
        </p:sp>
      </p:grpSp>
      <p:grpSp>
        <p:nvGrpSpPr>
          <p:cNvPr id="6" name="组合 5"/>
          <p:cNvGrpSpPr/>
          <p:nvPr/>
        </p:nvGrpSpPr>
        <p:grpSpPr>
          <a:xfrm>
            <a:off x="3514874" y="2064018"/>
            <a:ext cx="2423234" cy="2011917"/>
            <a:chOff x="4346045" y="1723663"/>
            <a:chExt cx="3082861" cy="2559579"/>
          </a:xfrm>
        </p:grpSpPr>
        <p:sp>
          <p:nvSpPr>
            <p:cNvPr id="7" name="空心弧 6"/>
            <p:cNvSpPr>
              <a:spLocks noChangeAspect="1"/>
            </p:cNvSpPr>
            <p:nvPr/>
          </p:nvSpPr>
          <p:spPr>
            <a:xfrm rot="9198756">
              <a:off x="4748299" y="1859198"/>
              <a:ext cx="2288503" cy="2288503"/>
            </a:xfrm>
            <a:prstGeom prst="blockArc">
              <a:avLst>
                <a:gd name="adj1" fmla="val 6741740"/>
                <a:gd name="adj2" fmla="val 1597257"/>
                <a:gd name="adj3" fmla="val 5428"/>
              </a:avLst>
            </a:prstGeom>
            <a:solidFill>
              <a:schemeClr val="accent5"/>
            </a:solidFill>
            <a:ln>
              <a:noFill/>
            </a:ln>
          </p:spPr>
          <p:txBody>
            <a:bodyPr vert="horz" wrap="square" lIns="58053" tIns="29026" rIns="58053" bIns="29026" numCol="1" anchor="t" anchorCtr="0" compatLnSpc="1"/>
            <a:lstStyle/>
            <a:p>
              <a:endParaRPr lang="zh-CN" altLang="en-US" sz="1145">
                <a:solidFill>
                  <a:prstClr val="black"/>
                </a:solidFill>
                <a:latin typeface="Calibri" panose="020F0502020204030204"/>
                <a:ea typeface="宋体" panose="02010600030101010101" pitchFamily="2" charset="-122"/>
              </a:endParaRPr>
            </a:p>
          </p:txBody>
        </p:sp>
        <p:sp>
          <p:nvSpPr>
            <p:cNvPr id="8" name="空心弧 7"/>
            <p:cNvSpPr>
              <a:spLocks noChangeAspect="1"/>
            </p:cNvSpPr>
            <p:nvPr/>
          </p:nvSpPr>
          <p:spPr>
            <a:xfrm rot="14609616">
              <a:off x="4604052" y="1723664"/>
              <a:ext cx="2559579" cy="2559577"/>
            </a:xfrm>
            <a:prstGeom prst="blockArc">
              <a:avLst>
                <a:gd name="adj1" fmla="val 17674159"/>
                <a:gd name="adj2" fmla="val 1623635"/>
                <a:gd name="adj3" fmla="val 14268"/>
              </a:avLst>
            </a:prstGeom>
            <a:solidFill>
              <a:schemeClr val="accent5"/>
            </a:solidFill>
            <a:ln>
              <a:noFill/>
            </a:ln>
          </p:spPr>
          <p:txBody>
            <a:bodyPr vert="horz" wrap="square" lIns="91419" tIns="45709" rIns="91419" bIns="45709" numCol="1" anchor="t" anchorCtr="0" compatLnSpc="1"/>
            <a:lstStyle/>
            <a:p>
              <a:endParaRPr lang="zh-CN" altLang="en-US">
                <a:solidFill>
                  <a:prstClr val="black"/>
                </a:solidFill>
                <a:latin typeface="Calibri" panose="020F0502020204030204"/>
                <a:ea typeface="宋体" panose="02010600030101010101" pitchFamily="2" charset="-122"/>
              </a:endParaRPr>
            </a:p>
          </p:txBody>
        </p:sp>
        <p:sp>
          <p:nvSpPr>
            <p:cNvPr id="9" name="TextBox 240"/>
            <p:cNvSpPr txBox="1"/>
            <p:nvPr/>
          </p:nvSpPr>
          <p:spPr>
            <a:xfrm>
              <a:off x="4346045" y="2656517"/>
              <a:ext cx="3082861" cy="663901"/>
            </a:xfrm>
            <a:prstGeom prst="rect">
              <a:avLst/>
            </a:prstGeom>
            <a:noFill/>
          </p:spPr>
          <p:txBody>
            <a:bodyPr wrap="square" rtlCol="0">
              <a:spAutoFit/>
            </a:bodyPr>
            <a:lstStyle/>
            <a:p>
              <a:pPr algn="ctr">
                <a:defRPr/>
              </a:pPr>
              <a:r>
                <a:rPr lang="zh-CN" altLang="en-US" sz="2799" kern="0" dirty="0">
                  <a:solidFill>
                    <a:schemeClr val="accent5"/>
                  </a:solidFill>
                  <a:latin typeface="Impact" panose="020B0806030902050204" pitchFamily="34" charset="0"/>
                  <a:ea typeface="Arial Unicode MS" panose="020B0604020202020204" pitchFamily="34" charset="-122"/>
                  <a:cs typeface="Arial Unicode MS" panose="020B0604020202020204" pitchFamily="34" charset="-122"/>
                </a:rPr>
                <a:t>分类模型</a:t>
              </a:r>
            </a:p>
          </p:txBody>
        </p:sp>
      </p:grpSp>
      <p:grpSp>
        <p:nvGrpSpPr>
          <p:cNvPr id="10" name="组合 9"/>
          <p:cNvGrpSpPr/>
          <p:nvPr/>
        </p:nvGrpSpPr>
        <p:grpSpPr>
          <a:xfrm>
            <a:off x="6485604" y="2064018"/>
            <a:ext cx="2011915" cy="2011917"/>
            <a:chOff x="7946402" y="1730470"/>
            <a:chExt cx="2559577" cy="2559579"/>
          </a:xfrm>
        </p:grpSpPr>
        <p:sp>
          <p:nvSpPr>
            <p:cNvPr id="11" name="空心弧 10"/>
            <p:cNvSpPr>
              <a:spLocks noChangeAspect="1"/>
            </p:cNvSpPr>
            <p:nvPr/>
          </p:nvSpPr>
          <p:spPr>
            <a:xfrm rot="9198756">
              <a:off x="8090648" y="1866005"/>
              <a:ext cx="2288503" cy="2288503"/>
            </a:xfrm>
            <a:prstGeom prst="blockArc">
              <a:avLst>
                <a:gd name="adj1" fmla="val 6741740"/>
                <a:gd name="adj2" fmla="val 1597257"/>
                <a:gd name="adj3" fmla="val 5428"/>
              </a:avLst>
            </a:prstGeom>
            <a:solidFill>
              <a:schemeClr val="tx1">
                <a:lumMod val="50000"/>
                <a:lumOff val="50000"/>
              </a:schemeClr>
            </a:solidFill>
            <a:ln>
              <a:noFill/>
            </a:ln>
          </p:spPr>
          <p:txBody>
            <a:bodyPr vert="horz" wrap="square" lIns="58053" tIns="29026" rIns="58053" bIns="29026" numCol="1" anchor="t" anchorCtr="0" compatLnSpc="1"/>
            <a:lstStyle/>
            <a:p>
              <a:endParaRPr lang="zh-CN" altLang="en-US" sz="1145">
                <a:solidFill>
                  <a:prstClr val="black"/>
                </a:solidFill>
                <a:latin typeface="Calibri" panose="020F0502020204030204"/>
                <a:ea typeface="宋体" panose="02010600030101010101" pitchFamily="2" charset="-122"/>
              </a:endParaRPr>
            </a:p>
          </p:txBody>
        </p:sp>
        <p:sp>
          <p:nvSpPr>
            <p:cNvPr id="12" name="空心弧 11"/>
            <p:cNvSpPr>
              <a:spLocks noChangeAspect="1"/>
            </p:cNvSpPr>
            <p:nvPr/>
          </p:nvSpPr>
          <p:spPr>
            <a:xfrm rot="14609616">
              <a:off x="7946401" y="1730471"/>
              <a:ext cx="2559579" cy="2559577"/>
            </a:xfrm>
            <a:prstGeom prst="blockArc">
              <a:avLst>
                <a:gd name="adj1" fmla="val 6812137"/>
                <a:gd name="adj2" fmla="val 1623635"/>
                <a:gd name="adj3" fmla="val 14268"/>
              </a:avLst>
            </a:prstGeom>
            <a:solidFill>
              <a:schemeClr val="accent3"/>
            </a:solidFill>
            <a:ln>
              <a:noFill/>
            </a:ln>
          </p:spPr>
          <p:txBody>
            <a:bodyPr vert="horz" wrap="square" lIns="91419" tIns="45709" rIns="91419" bIns="45709" numCol="1" anchor="t" anchorCtr="0" compatLnSpc="1"/>
            <a:lstStyle/>
            <a:p>
              <a:endParaRPr lang="zh-CN" altLang="en-US">
                <a:solidFill>
                  <a:prstClr val="black"/>
                </a:solidFill>
                <a:latin typeface="Calibri" panose="020F0502020204030204"/>
                <a:ea typeface="宋体" panose="02010600030101010101" pitchFamily="2" charset="-122"/>
              </a:endParaRPr>
            </a:p>
          </p:txBody>
        </p:sp>
        <p:sp>
          <p:nvSpPr>
            <p:cNvPr id="13" name="TextBox 240"/>
            <p:cNvSpPr txBox="1"/>
            <p:nvPr/>
          </p:nvSpPr>
          <p:spPr>
            <a:xfrm>
              <a:off x="8203976" y="2663140"/>
              <a:ext cx="2062197" cy="665482"/>
            </a:xfrm>
            <a:prstGeom prst="rect">
              <a:avLst/>
            </a:prstGeom>
            <a:noFill/>
          </p:spPr>
          <p:txBody>
            <a:bodyPr wrap="none" rtlCol="0">
              <a:spAutoFit/>
            </a:bodyPr>
            <a:lstStyle/>
            <a:p>
              <a:pPr algn="ctr">
                <a:defRPr/>
              </a:pPr>
              <a:r>
                <a:rPr lang="zh-CN" altLang="en-US" sz="2799" kern="0" dirty="0">
                  <a:solidFill>
                    <a:schemeClr val="accent3"/>
                  </a:solidFill>
                  <a:latin typeface="Impact" panose="020B0806030902050204" pitchFamily="34" charset="0"/>
                  <a:ea typeface="Arial Unicode MS" panose="020B0604020202020204" pitchFamily="34" charset="-122"/>
                  <a:cs typeface="Arial Unicode MS" panose="020B0604020202020204" pitchFamily="34" charset="-122"/>
                </a:rPr>
                <a:t>评价模型</a:t>
              </a:r>
            </a:p>
          </p:txBody>
        </p:sp>
      </p:grpSp>
      <p:sp>
        <p:nvSpPr>
          <p:cNvPr id="14" name="TextBox 174"/>
          <p:cNvSpPr txBox="1"/>
          <p:nvPr/>
        </p:nvSpPr>
        <p:spPr>
          <a:xfrm>
            <a:off x="852908" y="4525303"/>
            <a:ext cx="2564171" cy="1270976"/>
          </a:xfrm>
          <a:prstGeom prst="rect">
            <a:avLst/>
          </a:prstGeom>
          <a:noFill/>
        </p:spPr>
        <p:txBody>
          <a:bodyPr wrap="square" rtlCol="0">
            <a:spAutoFit/>
          </a:bodyPr>
          <a:lstStyle/>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线性非线性回归与拟合</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神经网络预测</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灰色预测</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时间序列模型</a:t>
            </a:r>
          </a:p>
        </p:txBody>
      </p:sp>
      <p:sp>
        <p:nvSpPr>
          <p:cNvPr id="16" name="TextBox 174"/>
          <p:cNvSpPr txBox="1"/>
          <p:nvPr/>
        </p:nvSpPr>
        <p:spPr>
          <a:xfrm>
            <a:off x="3692793" y="4525457"/>
            <a:ext cx="2076521" cy="1860754"/>
          </a:xfrm>
          <a:prstGeom prst="rect">
            <a:avLst/>
          </a:prstGeom>
          <a:noFill/>
        </p:spPr>
        <p:txBody>
          <a:bodyPr wrap="square" rtlCol="0">
            <a:spAutoFit/>
          </a:bodyPr>
          <a:lstStyle/>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最近邻分类</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贝叶斯分类</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神经网络分类</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支持向量机分类</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决策树分类</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判别分类</a:t>
            </a:r>
          </a:p>
        </p:txBody>
      </p:sp>
      <p:sp>
        <p:nvSpPr>
          <p:cNvPr id="18" name="TextBox 174"/>
          <p:cNvSpPr txBox="1"/>
          <p:nvPr/>
        </p:nvSpPr>
        <p:spPr>
          <a:xfrm>
            <a:off x="6328516" y="4525303"/>
            <a:ext cx="2340703" cy="1270976"/>
          </a:xfrm>
          <a:prstGeom prst="rect">
            <a:avLst/>
          </a:prstGeom>
          <a:noFill/>
        </p:spPr>
        <p:txBody>
          <a:bodyPr wrap="square" rtlCol="0">
            <a:spAutoFit/>
          </a:bodyPr>
          <a:lstStyle/>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层次分析法</a:t>
            </a:r>
          </a:p>
          <a:p>
            <a:pPr marL="285693" indent="-285693" algn="just">
              <a:lnSpc>
                <a:spcPct val="120000"/>
              </a:lnSpc>
              <a:buFont typeface="Arial" panose="020B0604020202020204" pitchFamily="34" charset="0"/>
              <a:buChar cha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Topsis</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综合评价模型</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主成分分析</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数据包络分析模型</a:t>
            </a:r>
          </a:p>
        </p:txBody>
      </p:sp>
      <p:grpSp>
        <p:nvGrpSpPr>
          <p:cNvPr id="21" name="组合 20"/>
          <p:cNvGrpSpPr/>
          <p:nvPr/>
        </p:nvGrpSpPr>
        <p:grpSpPr>
          <a:xfrm>
            <a:off x="9195470" y="2064018"/>
            <a:ext cx="2011915" cy="2011917"/>
            <a:chOff x="7946402" y="1730470"/>
            <a:chExt cx="2559577" cy="2559579"/>
          </a:xfrm>
        </p:grpSpPr>
        <p:sp>
          <p:nvSpPr>
            <p:cNvPr id="22" name="空心弧 21"/>
            <p:cNvSpPr>
              <a:spLocks noChangeAspect="1"/>
            </p:cNvSpPr>
            <p:nvPr/>
          </p:nvSpPr>
          <p:spPr>
            <a:xfrm rot="9198756">
              <a:off x="8090648" y="1866005"/>
              <a:ext cx="2288503" cy="2288503"/>
            </a:xfrm>
            <a:prstGeom prst="blockArc">
              <a:avLst>
                <a:gd name="adj1" fmla="val 6741740"/>
                <a:gd name="adj2" fmla="val 1597257"/>
                <a:gd name="adj3" fmla="val 5428"/>
              </a:avLst>
            </a:prstGeom>
            <a:solidFill>
              <a:schemeClr val="tx1">
                <a:lumMod val="50000"/>
                <a:lumOff val="50000"/>
              </a:schemeClr>
            </a:solidFill>
            <a:ln>
              <a:noFill/>
            </a:ln>
          </p:spPr>
          <p:txBody>
            <a:bodyPr vert="horz" wrap="square" lIns="58053" tIns="29026" rIns="58053" bIns="29026" numCol="1" anchor="t" anchorCtr="0" compatLnSpc="1"/>
            <a:lstStyle/>
            <a:p>
              <a:endParaRPr lang="zh-CN" altLang="en-US" sz="1145">
                <a:solidFill>
                  <a:prstClr val="black"/>
                </a:solidFill>
                <a:latin typeface="Calibri" panose="020F0502020204030204"/>
                <a:ea typeface="宋体" panose="02010600030101010101" pitchFamily="2" charset="-122"/>
              </a:endParaRPr>
            </a:p>
          </p:txBody>
        </p:sp>
        <p:sp>
          <p:nvSpPr>
            <p:cNvPr id="23" name="空心弧 22"/>
            <p:cNvSpPr>
              <a:spLocks noChangeAspect="1"/>
            </p:cNvSpPr>
            <p:nvPr/>
          </p:nvSpPr>
          <p:spPr>
            <a:xfrm rot="14609616">
              <a:off x="7946401" y="1730471"/>
              <a:ext cx="2559579" cy="2559577"/>
            </a:xfrm>
            <a:prstGeom prst="blockArc">
              <a:avLst>
                <a:gd name="adj1" fmla="val 3534681"/>
                <a:gd name="adj2" fmla="val 1623635"/>
                <a:gd name="adj3" fmla="val 14268"/>
              </a:avLst>
            </a:prstGeom>
            <a:solidFill>
              <a:schemeClr val="accent4"/>
            </a:solidFill>
            <a:ln>
              <a:noFill/>
            </a:ln>
          </p:spPr>
          <p:txBody>
            <a:bodyPr vert="horz" wrap="square" lIns="91419" tIns="45709" rIns="91419" bIns="45709" numCol="1" anchor="t" anchorCtr="0" compatLnSpc="1"/>
            <a:lstStyle/>
            <a:p>
              <a:endParaRPr lang="zh-CN" altLang="en-US">
                <a:solidFill>
                  <a:prstClr val="black"/>
                </a:solidFill>
                <a:latin typeface="Calibri" panose="020F0502020204030204"/>
                <a:ea typeface="宋体" panose="02010600030101010101" pitchFamily="2" charset="-122"/>
              </a:endParaRPr>
            </a:p>
          </p:txBody>
        </p:sp>
        <p:sp>
          <p:nvSpPr>
            <p:cNvPr id="24" name="TextBox 240"/>
            <p:cNvSpPr txBox="1"/>
            <p:nvPr/>
          </p:nvSpPr>
          <p:spPr>
            <a:xfrm>
              <a:off x="8206400" y="2663140"/>
              <a:ext cx="2062197" cy="665482"/>
            </a:xfrm>
            <a:prstGeom prst="rect">
              <a:avLst/>
            </a:prstGeom>
            <a:noFill/>
          </p:spPr>
          <p:txBody>
            <a:bodyPr wrap="none" rtlCol="0">
              <a:spAutoFit/>
            </a:bodyPr>
            <a:lstStyle/>
            <a:p>
              <a:pPr algn="ctr">
                <a:defRPr/>
              </a:pPr>
              <a:r>
                <a:rPr lang="zh-CN" altLang="en-US" sz="2799" kern="0" dirty="0">
                  <a:solidFill>
                    <a:schemeClr val="accent4"/>
                  </a:solidFill>
                  <a:latin typeface="Impact" panose="020B0806030902050204" pitchFamily="34" charset="0"/>
                  <a:ea typeface="Arial Unicode MS" panose="020B0604020202020204" pitchFamily="34" charset="-122"/>
                  <a:cs typeface="Arial Unicode MS" panose="020B0604020202020204" pitchFamily="34" charset="-122"/>
                </a:rPr>
                <a:t>分析方法</a:t>
              </a:r>
            </a:p>
          </p:txBody>
        </p:sp>
      </p:grpSp>
      <p:sp>
        <p:nvSpPr>
          <p:cNvPr id="25" name="TextBox 174"/>
          <p:cNvSpPr txBox="1"/>
          <p:nvPr/>
        </p:nvSpPr>
        <p:spPr>
          <a:xfrm>
            <a:off x="9185989" y="4525303"/>
            <a:ext cx="1815045" cy="1222092"/>
          </a:xfrm>
          <a:prstGeom prst="rect">
            <a:avLst/>
          </a:prstGeom>
          <a:noFill/>
        </p:spPr>
        <p:txBody>
          <a:bodyPr wrap="square" rtlCol="0">
            <a:spAutoFit/>
          </a:bodyPr>
          <a:lstStyle/>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灵敏性分析</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方差分析</a:t>
            </a:r>
          </a:p>
          <a:p>
            <a:pPr marL="285693" indent="-285693" algn="just">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误差分析</a:t>
            </a:r>
          </a:p>
          <a:p>
            <a:pPr marL="285693" indent="-285693" algn="just"/>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60613" y="956357"/>
            <a:ext cx="4597734" cy="553998"/>
          </a:xfrm>
          <a:prstGeom prst="rect">
            <a:avLst/>
          </a:prstGeom>
          <a:noFill/>
        </p:spPr>
        <p:txBody>
          <a:bodyPr wrap="none" rtlCol="0">
            <a:spAutoFit/>
          </a:bodyPr>
          <a:lstStyle/>
          <a:p>
            <a:r>
              <a:rPr lang="zh-CN" altLang="en-US" sz="3000" dirty="0">
                <a:solidFill>
                  <a:schemeClr val="bg1"/>
                </a:solidFill>
                <a:latin typeface="微软雅黑" panose="020B0503020204020204" pitchFamily="34" charset="-122"/>
                <a:ea typeface="微软雅黑" panose="020B0503020204020204" pitchFamily="34" charset="-122"/>
                <a:cs typeface="+mj-cs"/>
              </a:rPr>
              <a:t>其他一些常用的建模方法</a:t>
            </a:r>
            <a:r>
              <a:rPr lang="en-US" altLang="zh-CN" sz="3000" dirty="0">
                <a:solidFill>
                  <a:schemeClr val="bg1"/>
                </a:solidFill>
                <a:latin typeface="微软雅黑" panose="020B0503020204020204" pitchFamily="34" charset="-122"/>
                <a:ea typeface="微软雅黑" panose="020B0503020204020204" pitchFamily="34" charset="-122"/>
                <a:cs typeface="+mj-cs"/>
              </a:rPr>
              <a: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3720286" y="1973904"/>
            <a:ext cx="1943766" cy="9358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题：连续型问题</a:t>
            </a:r>
          </a:p>
        </p:txBody>
      </p:sp>
      <p:sp>
        <p:nvSpPr>
          <p:cNvPr id="7" name="矩形 6"/>
          <p:cNvSpPr/>
          <p:nvPr/>
        </p:nvSpPr>
        <p:spPr>
          <a:xfrm>
            <a:off x="5808035" y="1960260"/>
            <a:ext cx="5255367" cy="975769"/>
          </a:xfrm>
          <a:prstGeom prst="rect">
            <a:avLst/>
          </a:prstGeom>
        </p:spPr>
        <p:txBody>
          <a:bodyPr wrap="square">
            <a:spAutoFit/>
          </a:bodyPr>
          <a:lstStyle/>
          <a:p>
            <a:pPr marL="285693" indent="-285693">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常微分、偏微分方程模型（</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ode</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求解器）</a:t>
            </a:r>
          </a:p>
          <a:p>
            <a:pPr marL="285693" indent="-285693">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物理模型</a:t>
            </a:r>
          </a:p>
          <a:p>
            <a:pPr marL="285693" indent="-285693">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距离模型（</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24</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种距离度量方法）</a:t>
            </a:r>
          </a:p>
        </p:txBody>
      </p:sp>
      <p:sp>
        <p:nvSpPr>
          <p:cNvPr id="8" name="矩形 7"/>
          <p:cNvSpPr/>
          <p:nvPr/>
        </p:nvSpPr>
        <p:spPr>
          <a:xfrm>
            <a:off x="3720286" y="3272882"/>
            <a:ext cx="1943766" cy="9358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题：离散型问题</a:t>
            </a:r>
          </a:p>
        </p:txBody>
      </p:sp>
      <p:sp>
        <p:nvSpPr>
          <p:cNvPr id="9" name="矩形 8"/>
          <p:cNvSpPr/>
          <p:nvPr/>
        </p:nvSpPr>
        <p:spPr>
          <a:xfrm>
            <a:off x="3720286" y="4571861"/>
            <a:ext cx="1943766" cy="9358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题：大数据问题</a:t>
            </a:r>
          </a:p>
        </p:txBody>
      </p:sp>
      <p:sp>
        <p:nvSpPr>
          <p:cNvPr id="10" name="矩形 9"/>
          <p:cNvSpPr/>
          <p:nvPr/>
        </p:nvSpPr>
        <p:spPr>
          <a:xfrm>
            <a:off x="5807936" y="3409161"/>
            <a:ext cx="5419740" cy="975769"/>
          </a:xfrm>
          <a:prstGeom prst="rect">
            <a:avLst/>
          </a:prstGeom>
        </p:spPr>
        <p:txBody>
          <a:bodyPr wrap="square">
            <a:spAutoFit/>
          </a:bodyPr>
          <a:lstStyle/>
          <a:p>
            <a:pPr marL="285693" indent="-285693">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规划模型（线性非线性、整型非整型、混合、动态规划）</a:t>
            </a:r>
          </a:p>
          <a:p>
            <a:pPr marL="285693" indent="-285693">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优化模型（模拟退火、遗传、蚁群、粒子群算法）</a:t>
            </a:r>
          </a:p>
          <a:p>
            <a:pPr marL="285693" indent="-285693">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图论（最短路径、网络最大流）</a:t>
            </a:r>
          </a:p>
        </p:txBody>
      </p:sp>
      <p:sp>
        <p:nvSpPr>
          <p:cNvPr id="11" name="矩形 10"/>
          <p:cNvSpPr/>
          <p:nvPr/>
        </p:nvSpPr>
        <p:spPr>
          <a:xfrm>
            <a:off x="5808035" y="4538247"/>
            <a:ext cx="5255367" cy="975769"/>
          </a:xfrm>
          <a:prstGeom prst="rect">
            <a:avLst/>
          </a:prstGeom>
        </p:spPr>
        <p:txBody>
          <a:bodyPr wrap="square">
            <a:spAutoFit/>
          </a:bodyPr>
          <a:lstStyle/>
          <a:p>
            <a:pPr marL="285693" indent="-285693">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数据预处理（插值、定性定量分析）</a:t>
            </a:r>
          </a:p>
          <a:p>
            <a:pPr marL="285693" indent="-285693">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降维处理（主成分分析、聚类算法）</a:t>
            </a:r>
          </a:p>
          <a:p>
            <a:pPr marL="285693" indent="-285693">
              <a:lnSpc>
                <a:spcPct val="12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统计检验方法（</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Anova</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2" name="矩形 11"/>
          <p:cNvSpPr/>
          <p:nvPr/>
        </p:nvSpPr>
        <p:spPr>
          <a:xfrm>
            <a:off x="912794" y="3270343"/>
            <a:ext cx="1943766" cy="935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99" b="1" dirty="0">
                <a:latin typeface="微软雅黑" panose="020B0503020204020204" pitchFamily="34" charset="-122"/>
                <a:ea typeface="微软雅黑" panose="020B0503020204020204" pitchFamily="34" charset="-122"/>
              </a:rPr>
              <a:t>建模方法的积累</a:t>
            </a:r>
          </a:p>
        </p:txBody>
      </p:sp>
      <p:cxnSp>
        <p:nvCxnSpPr>
          <p:cNvPr id="13" name="肘形连接符 12"/>
          <p:cNvCxnSpPr>
            <a:stCxn id="12" idx="3"/>
            <a:endCxn id="8" idx="1"/>
          </p:cNvCxnSpPr>
          <p:nvPr/>
        </p:nvCxnSpPr>
        <p:spPr>
          <a:xfrm>
            <a:off x="2856504" y="3738015"/>
            <a:ext cx="864035" cy="2539"/>
          </a:xfrm>
          <a:prstGeom prst="bentConnector3">
            <a:avLst>
              <a:gd name="adj1" fmla="val 50037"/>
            </a:avLst>
          </a:prstGeom>
        </p:spPr>
        <p:style>
          <a:lnRef idx="1">
            <a:schemeClr val="accent6"/>
          </a:lnRef>
          <a:fillRef idx="0">
            <a:schemeClr val="accent6"/>
          </a:fillRef>
          <a:effectRef idx="0">
            <a:schemeClr val="accent6"/>
          </a:effectRef>
          <a:fontRef idx="minor">
            <a:schemeClr val="tx1"/>
          </a:fontRef>
        </p:style>
      </p:cxnSp>
      <p:cxnSp>
        <p:nvCxnSpPr>
          <p:cNvPr id="14" name="肘形连接符 13"/>
          <p:cNvCxnSpPr>
            <a:stCxn id="6" idx="1"/>
            <a:endCxn id="12" idx="3"/>
          </p:cNvCxnSpPr>
          <p:nvPr/>
        </p:nvCxnSpPr>
        <p:spPr>
          <a:xfrm rot="10800000" flipV="1">
            <a:off x="2856504" y="2441645"/>
            <a:ext cx="864035" cy="1296370"/>
          </a:xfrm>
          <a:prstGeom prst="bentConnector3">
            <a:avLst>
              <a:gd name="adj1" fmla="val 49963"/>
            </a:avLst>
          </a:prstGeom>
        </p:spPr>
        <p:style>
          <a:lnRef idx="1">
            <a:schemeClr val="accent6"/>
          </a:lnRef>
          <a:fillRef idx="0">
            <a:schemeClr val="accent6"/>
          </a:fillRef>
          <a:effectRef idx="0">
            <a:schemeClr val="accent6"/>
          </a:effectRef>
          <a:fontRef idx="minor">
            <a:schemeClr val="tx1"/>
          </a:fontRef>
        </p:style>
      </p:cxnSp>
      <p:cxnSp>
        <p:nvCxnSpPr>
          <p:cNvPr id="15" name="肘形连接符 14"/>
          <p:cNvCxnSpPr>
            <a:stCxn id="12" idx="3"/>
            <a:endCxn id="9" idx="1"/>
          </p:cNvCxnSpPr>
          <p:nvPr/>
        </p:nvCxnSpPr>
        <p:spPr>
          <a:xfrm>
            <a:off x="2856504" y="3738014"/>
            <a:ext cx="864035" cy="1301449"/>
          </a:xfrm>
          <a:prstGeom prst="bentConnector3">
            <a:avLst>
              <a:gd name="adj1" fmla="val 50037"/>
            </a:avLst>
          </a:prstGeom>
        </p:spPr>
        <p:style>
          <a:lnRef idx="1">
            <a:schemeClr val="accent6"/>
          </a:lnRef>
          <a:fillRef idx="0">
            <a:schemeClr val="accent6"/>
          </a:fillRef>
          <a:effectRef idx="0">
            <a:schemeClr val="accent6"/>
          </a:effectRef>
          <a:fontRef idx="minor">
            <a:schemeClr val="tx1"/>
          </a:fontRef>
        </p:style>
      </p:cxnSp>
      <p:cxnSp>
        <p:nvCxnSpPr>
          <p:cNvPr id="16" name="直接连接符 15"/>
          <p:cNvCxnSpPr/>
          <p:nvPr/>
        </p:nvCxnSpPr>
        <p:spPr>
          <a:xfrm>
            <a:off x="6167898" y="3068879"/>
            <a:ext cx="5039463"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直接连接符 16"/>
          <p:cNvCxnSpPr/>
          <p:nvPr/>
        </p:nvCxnSpPr>
        <p:spPr>
          <a:xfrm>
            <a:off x="6167897" y="4364614"/>
            <a:ext cx="5111837" cy="0"/>
          </a:xfrm>
          <a:prstGeom prst="line">
            <a:avLst/>
          </a:prstGeom>
        </p:spPr>
        <p:style>
          <a:lnRef idx="1">
            <a:schemeClr val="accent6"/>
          </a:lnRef>
          <a:fillRef idx="0">
            <a:schemeClr val="accent6"/>
          </a:fillRef>
          <a:effectRef idx="0">
            <a:schemeClr val="accent6"/>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par>
                                <p:cTn id="12" presetID="22" presetClass="entr" presetSubtype="8"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p:bldP spid="11" grpId="0"/>
      <p:bldP spid="1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rtlCol="0"/>
          <a:lstStyle/>
          <a:p>
            <a:pPr rtl="0"/>
            <a:r>
              <a:rPr lang="zh-CN" altLang="en-US" dirty="0"/>
              <a:t>苦痛之路</a:t>
            </a:r>
          </a:p>
        </p:txBody>
      </p:sp>
      <p:sp>
        <p:nvSpPr>
          <p:cNvPr id="14" name="内容占位符 2"/>
          <p:cNvSpPr>
            <a:spLocks noGrp="1"/>
          </p:cNvSpPr>
          <p:nvPr>
            <p:ph idx="1"/>
          </p:nvPr>
        </p:nvSpPr>
        <p:spPr/>
        <p:txBody>
          <a:bodyPr rtlCol="0">
            <a:normAutofit/>
          </a:bodyPr>
          <a:lstStyle/>
          <a:p>
            <a:r>
              <a:rPr lang="zh-CN" altLang="en-US" dirty="0"/>
              <a:t>三四天睡不好觉，吃不好饭</a:t>
            </a:r>
            <a:endParaRPr lang="en-US" altLang="zh-CN" dirty="0"/>
          </a:p>
          <a:p>
            <a:pPr marL="0" indent="0" rtl="0">
              <a:buNone/>
            </a:pPr>
            <a:endParaRPr lang="en-US" altLang="zh-CN" dirty="0"/>
          </a:p>
          <a:p>
            <a:r>
              <a:rPr lang="zh-CN" altLang="en-US" dirty="0"/>
              <a:t>队友换了又换，总感觉现在的队友不合适</a:t>
            </a:r>
            <a:endParaRPr lang="en-US" altLang="zh-CN" dirty="0"/>
          </a:p>
          <a:p>
            <a:pPr marL="0" indent="0" rtl="0">
              <a:buNone/>
            </a:pPr>
            <a:endParaRPr lang="en-US" altLang="zh-CN" dirty="0"/>
          </a:p>
          <a:p>
            <a:r>
              <a:rPr lang="zh-CN" altLang="en-US" dirty="0"/>
              <a:t>建模资料看过不小，但感觉什么也没学到，学到了点东西感觉也用不上</a:t>
            </a:r>
            <a:endParaRPr lang="en-US" altLang="zh-CN" dirty="0"/>
          </a:p>
          <a:p>
            <a:endParaRPr lang="en-US" altLang="zh-CN" dirty="0"/>
          </a:p>
          <a:p>
            <a:r>
              <a:rPr lang="zh-CN" altLang="en-US" dirty="0"/>
              <a:t>屡战屡败，屡败屡战</a:t>
            </a:r>
            <a:endParaRPr lang="en-US" altLang="zh-CN" dirty="0"/>
          </a:p>
          <a:p>
            <a:endParaRPr lang="en-US" altLang="zh-CN" dirty="0"/>
          </a:p>
        </p:txBody>
      </p:sp>
      <p:pic>
        <p:nvPicPr>
          <p:cNvPr id="1026" name="Picture 2">
            <a:extLst>
              <a:ext uri="{FF2B5EF4-FFF2-40B4-BE49-F238E27FC236}">
                <a16:creationId xmlns:a16="http://schemas.microsoft.com/office/drawing/2014/main" id="{C0D3D08D-674E-40F4-9D33-4EF1EC0EF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3910" y="4724942"/>
            <a:ext cx="2098089" cy="2133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rtlCol="0"/>
          <a:lstStyle/>
          <a:p>
            <a:pPr rtl="0"/>
            <a:r>
              <a:rPr lang="zh-CN" altLang="en-US" dirty="0"/>
              <a:t>数学建模感悟</a:t>
            </a:r>
          </a:p>
        </p:txBody>
      </p:sp>
    </p:spTree>
    <p:extLst>
      <p:ext uri="{BB962C8B-B14F-4D97-AF65-F5344CB8AC3E}">
        <p14:creationId xmlns:p14="http://schemas.microsoft.com/office/powerpoint/2010/main" val="284959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F47EAFE0-2D87-43E4-9A2E-84294F1A71D9}"/>
              </a:ext>
            </a:extLst>
          </p:cNvPr>
          <p:cNvGrpSpPr>
            <a:grpSpLocks noChangeAspect="1"/>
          </p:cNvGrpSpPr>
          <p:nvPr/>
        </p:nvGrpSpPr>
        <p:grpSpPr>
          <a:xfrm>
            <a:off x="5018279" y="1972626"/>
            <a:ext cx="2015735" cy="1680389"/>
            <a:chOff x="1017666" y="1460660"/>
            <a:chExt cx="1241816" cy="1034848"/>
          </a:xfrm>
        </p:grpSpPr>
        <p:grpSp>
          <p:nvGrpSpPr>
            <p:cNvPr id="8" name="组合 7">
              <a:extLst>
                <a:ext uri="{FF2B5EF4-FFF2-40B4-BE49-F238E27FC236}">
                  <a16:creationId xmlns:a16="http://schemas.microsoft.com/office/drawing/2014/main" id="{F8D713F1-B52F-42AC-9C47-603A48582D94}"/>
                </a:ext>
              </a:extLst>
            </p:cNvPr>
            <p:cNvGrpSpPr/>
            <p:nvPr/>
          </p:nvGrpSpPr>
          <p:grpSpPr>
            <a:xfrm>
              <a:off x="1017666" y="1460660"/>
              <a:ext cx="1241816" cy="1034848"/>
              <a:chOff x="1017666" y="1609725"/>
              <a:chExt cx="1241816" cy="1034848"/>
            </a:xfrm>
          </p:grpSpPr>
          <p:sp>
            <p:nvSpPr>
              <p:cNvPr id="10" name="六边形 9">
                <a:extLst>
                  <a:ext uri="{FF2B5EF4-FFF2-40B4-BE49-F238E27FC236}">
                    <a16:creationId xmlns:a16="http://schemas.microsoft.com/office/drawing/2014/main" id="{89DAA7F3-0D5D-430D-B7AA-A54C8B62FBFC}"/>
                  </a:ext>
                </a:extLst>
              </p:cNvPr>
              <p:cNvSpPr>
                <a:spLocks noChangeAspect="1"/>
              </p:cNvSpPr>
              <p:nvPr/>
            </p:nvSpPr>
            <p:spPr>
              <a:xfrm>
                <a:off x="1017666" y="1609725"/>
                <a:ext cx="1241816" cy="1034848"/>
              </a:xfrm>
              <a:prstGeom prst="hexagon">
                <a:avLst/>
              </a:prstGeom>
              <a:solidFill>
                <a:schemeClr val="bg1"/>
              </a:solid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95000"/>
                      <a:lumOff val="5000"/>
                    </a:schemeClr>
                  </a:solidFill>
                  <a:latin typeface="微软雅黑" panose="020B0503020204020204" pitchFamily="34" charset="-122"/>
                  <a:ea typeface="微软雅黑" panose="020B0503020204020204" pitchFamily="34" charset="-122"/>
                </a:endParaRPr>
              </a:p>
            </p:txBody>
          </p:sp>
          <p:sp>
            <p:nvSpPr>
              <p:cNvPr id="11" name="六边形 10">
                <a:extLst>
                  <a:ext uri="{FF2B5EF4-FFF2-40B4-BE49-F238E27FC236}">
                    <a16:creationId xmlns:a16="http://schemas.microsoft.com/office/drawing/2014/main" id="{F1FA415A-F994-490A-947E-6257241EA355}"/>
                  </a:ext>
                </a:extLst>
              </p:cNvPr>
              <p:cNvSpPr>
                <a:spLocks noChangeAspect="1"/>
              </p:cNvSpPr>
              <p:nvPr/>
            </p:nvSpPr>
            <p:spPr>
              <a:xfrm>
                <a:off x="1120174" y="1695149"/>
                <a:ext cx="1036800" cy="864000"/>
              </a:xfrm>
              <a:prstGeom prst="hex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95000"/>
                      <a:lumOff val="5000"/>
                    </a:schemeClr>
                  </a:solidFill>
                  <a:latin typeface="微软雅黑" panose="020B0503020204020204" pitchFamily="34" charset="-122"/>
                  <a:ea typeface="微软雅黑" panose="020B0503020204020204" pitchFamily="34" charset="-122"/>
                </a:endParaRPr>
              </a:p>
            </p:txBody>
          </p:sp>
        </p:grpSp>
        <p:sp>
          <p:nvSpPr>
            <p:cNvPr id="9" name="TextBox 61">
              <a:extLst>
                <a:ext uri="{FF2B5EF4-FFF2-40B4-BE49-F238E27FC236}">
                  <a16:creationId xmlns:a16="http://schemas.microsoft.com/office/drawing/2014/main" id="{6C72E0C0-262D-4695-8667-8F0DC41FDD4D}"/>
                </a:ext>
              </a:extLst>
            </p:cNvPr>
            <p:cNvSpPr txBox="1"/>
            <p:nvPr/>
          </p:nvSpPr>
          <p:spPr>
            <a:xfrm>
              <a:off x="1266789" y="1809722"/>
              <a:ext cx="736119" cy="312742"/>
            </a:xfrm>
            <a:prstGeom prst="rect">
              <a:avLst/>
            </a:prstGeom>
            <a:noFill/>
          </p:spPr>
          <p:txBody>
            <a:bodyPr wrap="none" rtlCol="0">
              <a:spAutoFit/>
            </a:bodyPr>
            <a:lstStyle/>
            <a:p>
              <a:pPr algn="r"/>
              <a:r>
                <a:rPr lang="en-US" altLang="zh-CN" sz="2700" dirty="0">
                  <a:solidFill>
                    <a:schemeClr val="tx2">
                      <a:lumMod val="95000"/>
                      <a:lumOff val="5000"/>
                    </a:schemeClr>
                  </a:solidFill>
                  <a:latin typeface="微软雅黑" panose="020B0503020204020204" pitchFamily="34" charset="-122"/>
                  <a:ea typeface="微软雅黑" panose="020B0503020204020204" pitchFamily="34" charset="-122"/>
                </a:rPr>
                <a:t>step 2</a:t>
              </a:r>
              <a:endParaRPr lang="zh-CN" altLang="en-US" sz="2700" dirty="0">
                <a:solidFill>
                  <a:schemeClr val="tx2">
                    <a:lumMod val="95000"/>
                    <a:lumOff val="5000"/>
                  </a:schemeClr>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77F8FB82-41D7-4AE9-B785-955CDBBD9405}"/>
              </a:ext>
            </a:extLst>
          </p:cNvPr>
          <p:cNvGrpSpPr>
            <a:grpSpLocks noChangeAspect="1"/>
          </p:cNvGrpSpPr>
          <p:nvPr/>
        </p:nvGrpSpPr>
        <p:grpSpPr>
          <a:xfrm>
            <a:off x="3284247" y="2907138"/>
            <a:ext cx="2015735" cy="1680389"/>
            <a:chOff x="1017666" y="2695004"/>
            <a:chExt cx="1241816" cy="1034848"/>
          </a:xfrm>
        </p:grpSpPr>
        <p:grpSp>
          <p:nvGrpSpPr>
            <p:cNvPr id="13" name="组合 12">
              <a:extLst>
                <a:ext uri="{FF2B5EF4-FFF2-40B4-BE49-F238E27FC236}">
                  <a16:creationId xmlns:a16="http://schemas.microsoft.com/office/drawing/2014/main" id="{C95E3659-B2F8-4738-B200-F9B1542E7C60}"/>
                </a:ext>
              </a:extLst>
            </p:cNvPr>
            <p:cNvGrpSpPr/>
            <p:nvPr/>
          </p:nvGrpSpPr>
          <p:grpSpPr>
            <a:xfrm>
              <a:off x="1017666" y="2695004"/>
              <a:ext cx="1241816" cy="1034848"/>
              <a:chOff x="1017666" y="1609725"/>
              <a:chExt cx="1241816" cy="1034848"/>
            </a:xfrm>
          </p:grpSpPr>
          <p:sp>
            <p:nvSpPr>
              <p:cNvPr id="15" name="六边形 14">
                <a:extLst>
                  <a:ext uri="{FF2B5EF4-FFF2-40B4-BE49-F238E27FC236}">
                    <a16:creationId xmlns:a16="http://schemas.microsoft.com/office/drawing/2014/main" id="{2A284CD8-1C5E-407D-861E-9F64E396C1A8}"/>
                  </a:ext>
                </a:extLst>
              </p:cNvPr>
              <p:cNvSpPr>
                <a:spLocks noChangeAspect="1"/>
              </p:cNvSpPr>
              <p:nvPr/>
            </p:nvSpPr>
            <p:spPr>
              <a:xfrm>
                <a:off x="1017666" y="1609725"/>
                <a:ext cx="1241816" cy="1034848"/>
              </a:xfrm>
              <a:prstGeom prst="hexagon">
                <a:avLst/>
              </a:prstGeom>
              <a:solidFill>
                <a:schemeClr val="bg1"/>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95000"/>
                      <a:lumOff val="5000"/>
                    </a:schemeClr>
                  </a:solidFill>
                  <a:latin typeface="微软雅黑" panose="020B0503020204020204" pitchFamily="34" charset="-122"/>
                  <a:ea typeface="微软雅黑" panose="020B0503020204020204" pitchFamily="34" charset="-122"/>
                </a:endParaRPr>
              </a:p>
            </p:txBody>
          </p:sp>
          <p:sp>
            <p:nvSpPr>
              <p:cNvPr id="16" name="六边形 15">
                <a:extLst>
                  <a:ext uri="{FF2B5EF4-FFF2-40B4-BE49-F238E27FC236}">
                    <a16:creationId xmlns:a16="http://schemas.microsoft.com/office/drawing/2014/main" id="{5A265D92-85B0-4186-B08E-425A3F2F3014}"/>
                  </a:ext>
                </a:extLst>
              </p:cNvPr>
              <p:cNvSpPr>
                <a:spLocks noChangeAspect="1"/>
              </p:cNvSpPr>
              <p:nvPr/>
            </p:nvSpPr>
            <p:spPr>
              <a:xfrm>
                <a:off x="1120174" y="1695149"/>
                <a:ext cx="1036800" cy="864000"/>
              </a:xfrm>
              <a:prstGeom prst="hexag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95000"/>
                      <a:lumOff val="5000"/>
                    </a:schemeClr>
                  </a:solidFill>
                  <a:latin typeface="微软雅黑" panose="020B0503020204020204" pitchFamily="34" charset="-122"/>
                  <a:ea typeface="微软雅黑" panose="020B0503020204020204" pitchFamily="34" charset="-122"/>
                </a:endParaRPr>
              </a:p>
            </p:txBody>
          </p:sp>
        </p:grpSp>
        <p:sp>
          <p:nvSpPr>
            <p:cNvPr id="14" name="TextBox 66">
              <a:extLst>
                <a:ext uri="{FF2B5EF4-FFF2-40B4-BE49-F238E27FC236}">
                  <a16:creationId xmlns:a16="http://schemas.microsoft.com/office/drawing/2014/main" id="{4937BB48-814A-47E7-819E-2AB7EB9B5BBC}"/>
                </a:ext>
              </a:extLst>
            </p:cNvPr>
            <p:cNvSpPr txBox="1"/>
            <p:nvPr/>
          </p:nvSpPr>
          <p:spPr>
            <a:xfrm>
              <a:off x="1266550" y="3056134"/>
              <a:ext cx="736119" cy="312742"/>
            </a:xfrm>
            <a:prstGeom prst="rect">
              <a:avLst/>
            </a:prstGeom>
            <a:noFill/>
          </p:spPr>
          <p:txBody>
            <a:bodyPr wrap="none" rtlCol="0">
              <a:spAutoFit/>
            </a:bodyPr>
            <a:lstStyle/>
            <a:p>
              <a:pPr algn="r"/>
              <a:r>
                <a:rPr lang="en-US" altLang="zh-CN" sz="2700" dirty="0">
                  <a:solidFill>
                    <a:schemeClr val="tx2">
                      <a:lumMod val="95000"/>
                      <a:lumOff val="5000"/>
                    </a:schemeClr>
                  </a:solidFill>
                  <a:latin typeface="微软雅黑" panose="020B0503020204020204" pitchFamily="34" charset="-122"/>
                  <a:ea typeface="微软雅黑" panose="020B0503020204020204" pitchFamily="34" charset="-122"/>
                </a:rPr>
                <a:t>step 1</a:t>
              </a:r>
            </a:p>
          </p:txBody>
        </p:sp>
      </p:grpSp>
      <p:grpSp>
        <p:nvGrpSpPr>
          <p:cNvPr id="17" name="组合 16">
            <a:extLst>
              <a:ext uri="{FF2B5EF4-FFF2-40B4-BE49-F238E27FC236}">
                <a16:creationId xmlns:a16="http://schemas.microsoft.com/office/drawing/2014/main" id="{71192277-ED34-432D-B678-AA98634DE3E1}"/>
              </a:ext>
            </a:extLst>
          </p:cNvPr>
          <p:cNvGrpSpPr>
            <a:grpSpLocks noChangeAspect="1"/>
          </p:cNvGrpSpPr>
          <p:nvPr/>
        </p:nvGrpSpPr>
        <p:grpSpPr>
          <a:xfrm>
            <a:off x="5018279" y="3836112"/>
            <a:ext cx="2015735" cy="1680389"/>
            <a:chOff x="1017666" y="3929062"/>
            <a:chExt cx="1241816" cy="1034848"/>
          </a:xfrm>
        </p:grpSpPr>
        <p:grpSp>
          <p:nvGrpSpPr>
            <p:cNvPr id="18" name="组合 17">
              <a:extLst>
                <a:ext uri="{FF2B5EF4-FFF2-40B4-BE49-F238E27FC236}">
                  <a16:creationId xmlns:a16="http://schemas.microsoft.com/office/drawing/2014/main" id="{B72B92C7-F1A2-4CAF-9F32-6F14CFF459E6}"/>
                </a:ext>
              </a:extLst>
            </p:cNvPr>
            <p:cNvGrpSpPr/>
            <p:nvPr/>
          </p:nvGrpSpPr>
          <p:grpSpPr>
            <a:xfrm>
              <a:off x="1017666" y="3929062"/>
              <a:ext cx="1241816" cy="1034848"/>
              <a:chOff x="1017666" y="1609725"/>
              <a:chExt cx="1241816" cy="1034848"/>
            </a:xfrm>
          </p:grpSpPr>
          <p:sp>
            <p:nvSpPr>
              <p:cNvPr id="20" name="六边形 19">
                <a:extLst>
                  <a:ext uri="{FF2B5EF4-FFF2-40B4-BE49-F238E27FC236}">
                    <a16:creationId xmlns:a16="http://schemas.microsoft.com/office/drawing/2014/main" id="{D078DF21-A515-4A1F-94D5-FDF5FF350010}"/>
                  </a:ext>
                </a:extLst>
              </p:cNvPr>
              <p:cNvSpPr>
                <a:spLocks noChangeAspect="1"/>
              </p:cNvSpPr>
              <p:nvPr/>
            </p:nvSpPr>
            <p:spPr>
              <a:xfrm>
                <a:off x="1017666" y="1609725"/>
                <a:ext cx="1241816" cy="1034848"/>
              </a:xfrm>
              <a:prstGeom prst="hexagon">
                <a:avLst/>
              </a:prstGeom>
              <a:solidFill>
                <a:schemeClr val="bg1"/>
              </a:solid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95000"/>
                      <a:lumOff val="5000"/>
                    </a:schemeClr>
                  </a:solidFill>
                  <a:latin typeface="微软雅黑" panose="020B0503020204020204" pitchFamily="34" charset="-122"/>
                  <a:ea typeface="微软雅黑" panose="020B0503020204020204" pitchFamily="34" charset="-122"/>
                </a:endParaRPr>
              </a:p>
            </p:txBody>
          </p:sp>
          <p:sp>
            <p:nvSpPr>
              <p:cNvPr id="21" name="六边形 20">
                <a:extLst>
                  <a:ext uri="{FF2B5EF4-FFF2-40B4-BE49-F238E27FC236}">
                    <a16:creationId xmlns:a16="http://schemas.microsoft.com/office/drawing/2014/main" id="{5EE82F6F-46A4-4BD3-AB05-1288824EEB17}"/>
                  </a:ext>
                </a:extLst>
              </p:cNvPr>
              <p:cNvSpPr>
                <a:spLocks noChangeAspect="1"/>
              </p:cNvSpPr>
              <p:nvPr/>
            </p:nvSpPr>
            <p:spPr>
              <a:xfrm>
                <a:off x="1120174" y="1695149"/>
                <a:ext cx="1036800" cy="864000"/>
              </a:xfrm>
              <a:prstGeom prst="hexagon">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95000"/>
                      <a:lumOff val="5000"/>
                    </a:schemeClr>
                  </a:solidFill>
                  <a:latin typeface="微软雅黑" panose="020B0503020204020204" pitchFamily="34" charset="-122"/>
                  <a:ea typeface="微软雅黑" panose="020B0503020204020204" pitchFamily="34" charset="-122"/>
                </a:endParaRPr>
              </a:p>
            </p:txBody>
          </p:sp>
        </p:grpSp>
        <p:sp>
          <p:nvSpPr>
            <p:cNvPr id="19" name="TextBox 71">
              <a:extLst>
                <a:ext uri="{FF2B5EF4-FFF2-40B4-BE49-F238E27FC236}">
                  <a16:creationId xmlns:a16="http://schemas.microsoft.com/office/drawing/2014/main" id="{C401F797-1D68-442B-8DFE-D498D15C012C}"/>
                </a:ext>
              </a:extLst>
            </p:cNvPr>
            <p:cNvSpPr txBox="1"/>
            <p:nvPr/>
          </p:nvSpPr>
          <p:spPr>
            <a:xfrm>
              <a:off x="1266663" y="4255058"/>
              <a:ext cx="736119" cy="312742"/>
            </a:xfrm>
            <a:prstGeom prst="rect">
              <a:avLst/>
            </a:prstGeom>
            <a:noFill/>
          </p:spPr>
          <p:txBody>
            <a:bodyPr wrap="none" rtlCol="0">
              <a:spAutoFit/>
            </a:bodyPr>
            <a:lstStyle/>
            <a:p>
              <a:pPr algn="r"/>
              <a:r>
                <a:rPr lang="en-US" altLang="zh-CN" sz="2700" dirty="0">
                  <a:solidFill>
                    <a:schemeClr val="tx2">
                      <a:lumMod val="95000"/>
                      <a:lumOff val="5000"/>
                    </a:schemeClr>
                  </a:solidFill>
                  <a:latin typeface="微软雅黑" panose="020B0503020204020204" pitchFamily="34" charset="-122"/>
                  <a:ea typeface="微软雅黑" panose="020B0503020204020204" pitchFamily="34" charset="-122"/>
                </a:rPr>
                <a:t>step 4</a:t>
              </a:r>
            </a:p>
          </p:txBody>
        </p:sp>
      </p:grpSp>
      <p:grpSp>
        <p:nvGrpSpPr>
          <p:cNvPr id="22" name="组合 21">
            <a:extLst>
              <a:ext uri="{FF2B5EF4-FFF2-40B4-BE49-F238E27FC236}">
                <a16:creationId xmlns:a16="http://schemas.microsoft.com/office/drawing/2014/main" id="{490DDB95-7F73-4839-A3DF-BC3F35A82B0E}"/>
              </a:ext>
            </a:extLst>
          </p:cNvPr>
          <p:cNvGrpSpPr>
            <a:grpSpLocks noChangeAspect="1"/>
          </p:cNvGrpSpPr>
          <p:nvPr/>
        </p:nvGrpSpPr>
        <p:grpSpPr>
          <a:xfrm>
            <a:off x="6751413" y="2907138"/>
            <a:ext cx="2015735" cy="1680389"/>
            <a:chOff x="1017666" y="2695004"/>
            <a:chExt cx="1241816" cy="1034848"/>
          </a:xfrm>
        </p:grpSpPr>
        <p:grpSp>
          <p:nvGrpSpPr>
            <p:cNvPr id="23" name="组合 22">
              <a:extLst>
                <a:ext uri="{FF2B5EF4-FFF2-40B4-BE49-F238E27FC236}">
                  <a16:creationId xmlns:a16="http://schemas.microsoft.com/office/drawing/2014/main" id="{80417EB0-A902-41C1-BFA3-973800AE737A}"/>
                </a:ext>
              </a:extLst>
            </p:cNvPr>
            <p:cNvGrpSpPr/>
            <p:nvPr/>
          </p:nvGrpSpPr>
          <p:grpSpPr>
            <a:xfrm>
              <a:off x="1017666" y="2695004"/>
              <a:ext cx="1241816" cy="1034848"/>
              <a:chOff x="1017666" y="1609725"/>
              <a:chExt cx="1241816" cy="1034848"/>
            </a:xfrm>
          </p:grpSpPr>
          <p:sp>
            <p:nvSpPr>
              <p:cNvPr id="25" name="六边形 24">
                <a:extLst>
                  <a:ext uri="{FF2B5EF4-FFF2-40B4-BE49-F238E27FC236}">
                    <a16:creationId xmlns:a16="http://schemas.microsoft.com/office/drawing/2014/main" id="{A794CD44-3948-4046-8BE9-511209287ED8}"/>
                  </a:ext>
                </a:extLst>
              </p:cNvPr>
              <p:cNvSpPr>
                <a:spLocks noChangeAspect="1"/>
              </p:cNvSpPr>
              <p:nvPr/>
            </p:nvSpPr>
            <p:spPr>
              <a:xfrm>
                <a:off x="1017666" y="1609725"/>
                <a:ext cx="1241816" cy="1034848"/>
              </a:xfrm>
              <a:prstGeom prst="hexagon">
                <a:avLst/>
              </a:prstGeom>
              <a:solidFill>
                <a:schemeClr val="bg1"/>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95000"/>
                      <a:lumOff val="5000"/>
                    </a:schemeClr>
                  </a:solidFill>
                  <a:latin typeface="微软雅黑" panose="020B0503020204020204" pitchFamily="34" charset="-122"/>
                  <a:ea typeface="微软雅黑" panose="020B0503020204020204" pitchFamily="34" charset="-122"/>
                </a:endParaRPr>
              </a:p>
            </p:txBody>
          </p:sp>
          <p:sp>
            <p:nvSpPr>
              <p:cNvPr id="26" name="六边形 25">
                <a:extLst>
                  <a:ext uri="{FF2B5EF4-FFF2-40B4-BE49-F238E27FC236}">
                    <a16:creationId xmlns:a16="http://schemas.microsoft.com/office/drawing/2014/main" id="{BF20B356-05A7-43BD-8CEB-89C987F676BC}"/>
                  </a:ext>
                </a:extLst>
              </p:cNvPr>
              <p:cNvSpPr>
                <a:spLocks noChangeAspect="1"/>
              </p:cNvSpPr>
              <p:nvPr/>
            </p:nvSpPr>
            <p:spPr>
              <a:xfrm>
                <a:off x="1120174" y="1695149"/>
                <a:ext cx="1036800" cy="864000"/>
              </a:xfrm>
              <a:prstGeom prst="hexagon">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95000"/>
                      <a:lumOff val="5000"/>
                    </a:schemeClr>
                  </a:solidFill>
                  <a:latin typeface="微软雅黑" panose="020B0503020204020204" pitchFamily="34" charset="-122"/>
                  <a:ea typeface="微软雅黑" panose="020B0503020204020204" pitchFamily="34" charset="-122"/>
                </a:endParaRPr>
              </a:p>
            </p:txBody>
          </p:sp>
        </p:grpSp>
        <p:sp>
          <p:nvSpPr>
            <p:cNvPr id="24" name="TextBox 76">
              <a:extLst>
                <a:ext uri="{FF2B5EF4-FFF2-40B4-BE49-F238E27FC236}">
                  <a16:creationId xmlns:a16="http://schemas.microsoft.com/office/drawing/2014/main" id="{29E1F611-BAE3-46A2-B421-438E62376F69}"/>
                </a:ext>
              </a:extLst>
            </p:cNvPr>
            <p:cNvSpPr txBox="1"/>
            <p:nvPr/>
          </p:nvSpPr>
          <p:spPr>
            <a:xfrm>
              <a:off x="1266942" y="3056134"/>
              <a:ext cx="736119" cy="312742"/>
            </a:xfrm>
            <a:prstGeom prst="rect">
              <a:avLst/>
            </a:prstGeom>
            <a:noFill/>
          </p:spPr>
          <p:txBody>
            <a:bodyPr wrap="none" rtlCol="0">
              <a:spAutoFit/>
            </a:bodyPr>
            <a:lstStyle/>
            <a:p>
              <a:pPr algn="r"/>
              <a:r>
                <a:rPr lang="en-US" altLang="zh-CN" sz="2700" dirty="0">
                  <a:solidFill>
                    <a:schemeClr val="tx2">
                      <a:lumMod val="95000"/>
                      <a:lumOff val="5000"/>
                    </a:schemeClr>
                  </a:solidFill>
                  <a:latin typeface="微软雅黑" panose="020B0503020204020204" pitchFamily="34" charset="-122"/>
                  <a:ea typeface="微软雅黑" panose="020B0503020204020204" pitchFamily="34" charset="-122"/>
                </a:rPr>
                <a:t>step 3</a:t>
              </a:r>
              <a:endParaRPr lang="zh-CN" altLang="en-US" sz="2700" dirty="0">
                <a:solidFill>
                  <a:schemeClr val="tx2">
                    <a:lumMod val="95000"/>
                    <a:lumOff val="5000"/>
                  </a:schemeClr>
                </a:solidFill>
                <a:latin typeface="微软雅黑" panose="020B0503020204020204" pitchFamily="34" charset="-122"/>
                <a:ea typeface="微软雅黑" panose="020B0503020204020204" pitchFamily="34" charset="-122"/>
              </a:endParaRPr>
            </a:p>
          </p:txBody>
        </p:sp>
      </p:grpSp>
      <p:sp>
        <p:nvSpPr>
          <p:cNvPr id="27" name="Rectangle 13" descr="FD1DDF730CE4456e89755B07FE1653D0# #Rectangle 13">
            <a:extLst>
              <a:ext uri="{FF2B5EF4-FFF2-40B4-BE49-F238E27FC236}">
                <a16:creationId xmlns:a16="http://schemas.microsoft.com/office/drawing/2014/main" id="{DA2FEAAC-7AFB-45C9-B294-D5081B9579F4}"/>
              </a:ext>
            </a:extLst>
          </p:cNvPr>
          <p:cNvSpPr>
            <a:spLocks noChangeArrowheads="1"/>
          </p:cNvSpPr>
          <p:nvPr/>
        </p:nvSpPr>
        <p:spPr bwMode="auto">
          <a:xfrm>
            <a:off x="910590" y="1313815"/>
            <a:ext cx="2747645"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2100" b="1" dirty="0">
                <a:solidFill>
                  <a:schemeClr val="tx2">
                    <a:lumMod val="95000"/>
                    <a:lumOff val="5000"/>
                  </a:schemeClr>
                </a:solidFill>
                <a:latin typeface="微软雅黑" panose="020B0503020204020204" pitchFamily="34" charset="-122"/>
                <a:ea typeface="微软雅黑" panose="020B0503020204020204" pitchFamily="34" charset="-122"/>
              </a:rPr>
              <a:t>找到志同道合的队友</a:t>
            </a:r>
          </a:p>
        </p:txBody>
      </p:sp>
      <p:sp>
        <p:nvSpPr>
          <p:cNvPr id="28" name="Rectangle 13" descr="FD1DDF730CE4456e89755B07FE1653D0# #Rectangle 13">
            <a:extLst>
              <a:ext uri="{FF2B5EF4-FFF2-40B4-BE49-F238E27FC236}">
                <a16:creationId xmlns:a16="http://schemas.microsoft.com/office/drawing/2014/main" id="{723D4801-91D2-4021-AB8E-B028A89E360F}"/>
              </a:ext>
            </a:extLst>
          </p:cNvPr>
          <p:cNvSpPr>
            <a:spLocks noChangeArrowheads="1"/>
          </p:cNvSpPr>
          <p:nvPr/>
        </p:nvSpPr>
        <p:spPr bwMode="auto">
          <a:xfrm>
            <a:off x="910590" y="1790065"/>
            <a:ext cx="2454910" cy="128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10000"/>
              </a:lnSpc>
              <a:spcBef>
                <a:spcPct val="0"/>
              </a:spcBef>
              <a:buNone/>
              <a:defRPr/>
            </a:pPr>
            <a:r>
              <a:rPr lang="en-US" altLang="zh-CN" sz="1400" dirty="0">
                <a:solidFill>
                  <a:schemeClr val="tx2">
                    <a:lumMod val="95000"/>
                    <a:lumOff val="5000"/>
                  </a:schemeClr>
                </a:solidFill>
                <a:latin typeface="微软雅黑" panose="020B0503020204020204" pitchFamily="34" charset="-122"/>
                <a:ea typeface="微软雅黑" panose="020B0503020204020204" pitchFamily="34" charset="-122"/>
              </a:rPr>
              <a:t>       </a:t>
            </a:r>
            <a:r>
              <a:rPr lang="zh-CN" altLang="en-US" sz="1400" dirty="0">
                <a:solidFill>
                  <a:schemeClr val="tx2">
                    <a:lumMod val="95000"/>
                    <a:lumOff val="5000"/>
                  </a:schemeClr>
                </a:solidFill>
                <a:latin typeface="微软雅黑" panose="020B0503020204020204" pitchFamily="34" charset="-122"/>
                <a:ea typeface="微软雅黑" panose="020B0503020204020204" pitchFamily="34" charset="-122"/>
              </a:rPr>
              <a:t>团队合作非常重要，队伍之间要多交流，一起学习，不用怕争执，多个</a:t>
            </a:r>
            <a:r>
              <a:rPr lang="en-US" altLang="zh-CN" sz="1400" dirty="0">
                <a:solidFill>
                  <a:schemeClr val="tx2">
                    <a:lumMod val="95000"/>
                    <a:lumOff val="5000"/>
                  </a:schemeClr>
                </a:solidFill>
                <a:latin typeface="微软雅黑" panose="020B0503020204020204" pitchFamily="34" charset="-122"/>
                <a:ea typeface="微软雅黑" panose="020B0503020204020204" pitchFamily="34" charset="-122"/>
              </a:rPr>
              <a:t>idea</a:t>
            </a:r>
            <a:r>
              <a:rPr lang="zh-CN" altLang="en-US" sz="1400" dirty="0">
                <a:solidFill>
                  <a:schemeClr val="tx2">
                    <a:lumMod val="95000"/>
                    <a:lumOff val="5000"/>
                  </a:schemeClr>
                </a:solidFill>
                <a:latin typeface="微软雅黑" panose="020B0503020204020204" pitchFamily="34" charset="-122"/>
                <a:ea typeface="微软雅黑" panose="020B0503020204020204" pitchFamily="34" charset="-122"/>
              </a:rPr>
              <a:t>碰撞才能产生最好的答卷。</a:t>
            </a:r>
          </a:p>
          <a:p>
            <a:pPr algn="just" eaLnBrk="1" hangingPunct="1">
              <a:spcBef>
                <a:spcPct val="0"/>
              </a:spcBef>
              <a:buNone/>
              <a:defRPr/>
            </a:pPr>
            <a:endParaRPr lang="zh-CN" altLang="en-US" sz="1400" dirty="0">
              <a:solidFill>
                <a:schemeClr val="tx2">
                  <a:lumMod val="95000"/>
                  <a:lumOff val="5000"/>
                </a:schemeClr>
              </a:solidFill>
              <a:latin typeface="微软雅黑" panose="020B0503020204020204" pitchFamily="34" charset="-122"/>
              <a:ea typeface="微软雅黑" panose="020B0503020204020204" pitchFamily="34" charset="-122"/>
            </a:endParaRPr>
          </a:p>
        </p:txBody>
      </p:sp>
      <p:sp>
        <p:nvSpPr>
          <p:cNvPr id="29" name="Rectangle 13" descr="FD1DDF730CE4456e89755B07FE1653D0# #Rectangle 13">
            <a:extLst>
              <a:ext uri="{FF2B5EF4-FFF2-40B4-BE49-F238E27FC236}">
                <a16:creationId xmlns:a16="http://schemas.microsoft.com/office/drawing/2014/main" id="{2F7FDC8E-7CE4-4443-B363-3DEAAB145321}"/>
              </a:ext>
            </a:extLst>
          </p:cNvPr>
          <p:cNvSpPr>
            <a:spLocks noChangeArrowheads="1"/>
          </p:cNvSpPr>
          <p:nvPr/>
        </p:nvSpPr>
        <p:spPr bwMode="auto">
          <a:xfrm>
            <a:off x="7374255" y="1313815"/>
            <a:ext cx="3265170"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2100" b="1" dirty="0">
                <a:solidFill>
                  <a:schemeClr val="tx2">
                    <a:lumMod val="95000"/>
                    <a:lumOff val="5000"/>
                  </a:schemeClr>
                </a:solidFill>
                <a:latin typeface="微软雅黑" panose="020B0503020204020204" pitchFamily="34" charset="-122"/>
                <a:ea typeface="微软雅黑" panose="020B0503020204020204" pitchFamily="34" charset="-122"/>
              </a:rPr>
              <a:t>确定位置，合理分工</a:t>
            </a:r>
          </a:p>
        </p:txBody>
      </p:sp>
      <p:sp>
        <p:nvSpPr>
          <p:cNvPr id="30" name="Rectangle 13" descr="FD1DDF730CE4456e89755B07FE1653D0# #Rectangle 13">
            <a:extLst>
              <a:ext uri="{FF2B5EF4-FFF2-40B4-BE49-F238E27FC236}">
                <a16:creationId xmlns:a16="http://schemas.microsoft.com/office/drawing/2014/main" id="{3717A4D0-4BE0-4561-A649-F79B8191EA2A}"/>
              </a:ext>
            </a:extLst>
          </p:cNvPr>
          <p:cNvSpPr>
            <a:spLocks noChangeArrowheads="1"/>
          </p:cNvSpPr>
          <p:nvPr/>
        </p:nvSpPr>
        <p:spPr bwMode="auto">
          <a:xfrm>
            <a:off x="7374255" y="1757045"/>
            <a:ext cx="4016375" cy="130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10000"/>
              </a:lnSpc>
              <a:spcBef>
                <a:spcPct val="0"/>
              </a:spcBef>
              <a:buNone/>
              <a:defRPr/>
            </a:pPr>
            <a:r>
              <a:rPr lang="en-US" altLang="zh-CN" sz="1400" dirty="0">
                <a:solidFill>
                  <a:schemeClr val="tx2">
                    <a:lumMod val="95000"/>
                    <a:lumOff val="5000"/>
                  </a:schemeClr>
                </a:solidFill>
                <a:latin typeface="微软雅黑" panose="020B0503020204020204" pitchFamily="34" charset="-122"/>
                <a:ea typeface="微软雅黑" panose="020B0503020204020204" pitchFamily="34" charset="-122"/>
              </a:rPr>
              <a:t>       </a:t>
            </a:r>
            <a:r>
              <a:rPr lang="zh-CN" altLang="en-US" sz="1400" dirty="0">
                <a:solidFill>
                  <a:schemeClr val="tx2">
                    <a:lumMod val="95000"/>
                    <a:lumOff val="5000"/>
                  </a:schemeClr>
                </a:solidFill>
                <a:latin typeface="微软雅黑" panose="020B0503020204020204" pitchFamily="34" charset="-122"/>
                <a:ea typeface="微软雅黑" panose="020B0503020204020204" pitchFamily="34" charset="-122"/>
              </a:rPr>
              <a:t>建模、编程、论文三者缺一不可，三个队员虽然应该各有侧重，但也要相互了解对方都做什么工作，不然讨论起来便是鸡同鸭讲。</a:t>
            </a:r>
          </a:p>
          <a:p>
            <a:pPr algn="just" eaLnBrk="1" hangingPunct="1">
              <a:lnSpc>
                <a:spcPct val="110000"/>
              </a:lnSpc>
              <a:spcBef>
                <a:spcPct val="0"/>
              </a:spcBef>
              <a:buNone/>
              <a:defRPr/>
            </a:pPr>
            <a:r>
              <a:rPr lang="en-US" altLang="zh-CN" sz="1400" dirty="0">
                <a:solidFill>
                  <a:schemeClr val="tx2">
                    <a:lumMod val="95000"/>
                    <a:lumOff val="5000"/>
                  </a:schemeClr>
                </a:solidFill>
                <a:latin typeface="微软雅黑" panose="020B0503020204020204" pitchFamily="34" charset="-122"/>
                <a:ea typeface="微软雅黑" panose="020B0503020204020204" pitchFamily="34" charset="-122"/>
              </a:rPr>
              <a:t>       </a:t>
            </a:r>
            <a:r>
              <a:rPr lang="zh-CN" altLang="en-US" sz="1400" dirty="0">
                <a:solidFill>
                  <a:schemeClr val="tx2">
                    <a:lumMod val="95000"/>
                    <a:lumOff val="5000"/>
                  </a:schemeClr>
                </a:solidFill>
                <a:latin typeface="微软雅黑" panose="020B0503020204020204" pitchFamily="34" charset="-122"/>
                <a:ea typeface="微软雅黑" panose="020B0503020204020204" pitchFamily="34" charset="-122"/>
              </a:rPr>
              <a:t>建模能力决定模型的广度，编程能力决定模型的上限，写作能力决定模型的最终水平</a:t>
            </a:r>
          </a:p>
        </p:txBody>
      </p:sp>
      <p:sp>
        <p:nvSpPr>
          <p:cNvPr id="31" name="Rectangle 13" descr="FD1DDF730CE4456e89755B07FE1653D0# #Rectangle 13">
            <a:extLst>
              <a:ext uri="{FF2B5EF4-FFF2-40B4-BE49-F238E27FC236}">
                <a16:creationId xmlns:a16="http://schemas.microsoft.com/office/drawing/2014/main" id="{17FF9F29-E51F-47DB-A74A-6677B368416F}"/>
              </a:ext>
            </a:extLst>
          </p:cNvPr>
          <p:cNvSpPr>
            <a:spLocks noChangeArrowheads="1"/>
          </p:cNvSpPr>
          <p:nvPr/>
        </p:nvSpPr>
        <p:spPr bwMode="auto">
          <a:xfrm>
            <a:off x="923925" y="4745355"/>
            <a:ext cx="2962910"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2100" b="1" dirty="0">
                <a:solidFill>
                  <a:schemeClr val="tx2">
                    <a:lumMod val="95000"/>
                    <a:lumOff val="5000"/>
                  </a:schemeClr>
                </a:solidFill>
                <a:latin typeface="微软雅黑" panose="020B0503020204020204" pitchFamily="34" charset="-122"/>
                <a:ea typeface="微软雅黑" panose="020B0503020204020204" pitchFamily="34" charset="-122"/>
              </a:rPr>
              <a:t>模拟实战，真实演练</a:t>
            </a:r>
          </a:p>
        </p:txBody>
      </p:sp>
      <p:sp>
        <p:nvSpPr>
          <p:cNvPr id="32" name="Rectangle 13" descr="FD1DDF730CE4456e89755B07FE1653D0# #Rectangle 13">
            <a:extLst>
              <a:ext uri="{FF2B5EF4-FFF2-40B4-BE49-F238E27FC236}">
                <a16:creationId xmlns:a16="http://schemas.microsoft.com/office/drawing/2014/main" id="{8CFAFC98-5E01-469E-AD07-187CCD2AD498}"/>
              </a:ext>
            </a:extLst>
          </p:cNvPr>
          <p:cNvSpPr>
            <a:spLocks noChangeArrowheads="1"/>
          </p:cNvSpPr>
          <p:nvPr/>
        </p:nvSpPr>
        <p:spPr bwMode="auto">
          <a:xfrm>
            <a:off x="923839" y="5222031"/>
            <a:ext cx="3762398"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10000"/>
              </a:lnSpc>
              <a:spcBef>
                <a:spcPct val="0"/>
              </a:spcBef>
              <a:buNone/>
              <a:defRPr/>
            </a:pPr>
            <a:r>
              <a:rPr lang="en-US" altLang="zh-CN" sz="1400" dirty="0">
                <a:solidFill>
                  <a:schemeClr val="tx2">
                    <a:lumMod val="95000"/>
                    <a:lumOff val="5000"/>
                  </a:schemeClr>
                </a:solidFill>
                <a:latin typeface="微软雅黑" panose="020B0503020204020204" pitchFamily="34" charset="-122"/>
                <a:ea typeface="微软雅黑" panose="020B0503020204020204" pitchFamily="34" charset="-122"/>
              </a:rPr>
              <a:t>       </a:t>
            </a:r>
            <a:r>
              <a:rPr lang="zh-CN" altLang="en-US" sz="1400" dirty="0">
                <a:solidFill>
                  <a:schemeClr val="tx2">
                    <a:lumMod val="95000"/>
                    <a:lumOff val="5000"/>
                  </a:schemeClr>
                </a:solidFill>
                <a:latin typeface="微软雅黑" panose="020B0503020204020204" pitchFamily="34" charset="-122"/>
                <a:ea typeface="微软雅黑" panose="020B0503020204020204" pitchFamily="34" charset="-122"/>
              </a:rPr>
              <a:t>实战的重要性不言而喻，可以让自己熟悉整个比赛的节奏路程，也能磨合队伍之间的默契。</a:t>
            </a:r>
          </a:p>
          <a:p>
            <a:pPr algn="just" eaLnBrk="1" hangingPunct="1">
              <a:lnSpc>
                <a:spcPct val="110000"/>
              </a:lnSpc>
              <a:spcBef>
                <a:spcPct val="0"/>
              </a:spcBef>
              <a:buNone/>
              <a:defRPr/>
            </a:pPr>
            <a:r>
              <a:rPr lang="en-US" altLang="zh-CN" sz="1400" dirty="0">
                <a:solidFill>
                  <a:schemeClr val="tx2">
                    <a:lumMod val="95000"/>
                    <a:lumOff val="5000"/>
                  </a:schemeClr>
                </a:solidFill>
                <a:latin typeface="微软雅黑" panose="020B0503020204020204" pitchFamily="34" charset="-122"/>
                <a:ea typeface="微软雅黑" panose="020B0503020204020204" pitchFamily="34" charset="-122"/>
              </a:rPr>
              <a:t>       </a:t>
            </a:r>
            <a:r>
              <a:rPr lang="zh-CN" altLang="en-US" sz="1400" dirty="0">
                <a:solidFill>
                  <a:schemeClr val="tx2">
                    <a:lumMod val="95000"/>
                    <a:lumOff val="5000"/>
                  </a:schemeClr>
                </a:solidFill>
                <a:latin typeface="微软雅黑" panose="020B0503020204020204" pitchFamily="34" charset="-122"/>
                <a:ea typeface="微软雅黑" panose="020B0503020204020204" pitchFamily="34" charset="-122"/>
              </a:rPr>
              <a:t>学校每年国赛之前都有一次校赛选拔，进入校队的同学，学校在假期不仅会安排知识讲座，也会让大家实战练习</a:t>
            </a:r>
            <a:endParaRPr lang="en-US" altLang="zh-CN" sz="1400" dirty="0">
              <a:solidFill>
                <a:schemeClr val="tx2">
                  <a:lumMod val="95000"/>
                  <a:lumOff val="5000"/>
                </a:schemeClr>
              </a:solidFill>
              <a:latin typeface="微软雅黑" panose="020B0503020204020204" pitchFamily="34" charset="-122"/>
              <a:ea typeface="微软雅黑" panose="020B0503020204020204" pitchFamily="34" charset="-122"/>
            </a:endParaRPr>
          </a:p>
        </p:txBody>
      </p:sp>
      <p:sp>
        <p:nvSpPr>
          <p:cNvPr id="33" name="Rectangle 13" descr="FD1DDF730CE4456e89755B07FE1653D0# #Rectangle 13">
            <a:extLst>
              <a:ext uri="{FF2B5EF4-FFF2-40B4-BE49-F238E27FC236}">
                <a16:creationId xmlns:a16="http://schemas.microsoft.com/office/drawing/2014/main" id="{D307B1FE-C346-4FBB-8D77-1C70775D4825}"/>
              </a:ext>
            </a:extLst>
          </p:cNvPr>
          <p:cNvSpPr>
            <a:spLocks noChangeArrowheads="1"/>
          </p:cNvSpPr>
          <p:nvPr/>
        </p:nvSpPr>
        <p:spPr bwMode="auto">
          <a:xfrm>
            <a:off x="8759825" y="4027805"/>
            <a:ext cx="3218180"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2100" b="1" dirty="0">
                <a:solidFill>
                  <a:schemeClr val="tx2">
                    <a:lumMod val="95000"/>
                    <a:lumOff val="5000"/>
                  </a:schemeClr>
                </a:solidFill>
                <a:latin typeface="微软雅黑" panose="020B0503020204020204" pitchFamily="34" charset="-122"/>
                <a:ea typeface="微软雅黑" panose="020B0503020204020204" pitchFamily="34" charset="-122"/>
              </a:rPr>
              <a:t>制定学习计划，监督学习</a:t>
            </a:r>
          </a:p>
        </p:txBody>
      </p:sp>
      <p:sp>
        <p:nvSpPr>
          <p:cNvPr id="34" name="Rectangle 13" descr="FD1DDF730CE4456e89755B07FE1653D0# #Rectangle 13">
            <a:extLst>
              <a:ext uri="{FF2B5EF4-FFF2-40B4-BE49-F238E27FC236}">
                <a16:creationId xmlns:a16="http://schemas.microsoft.com/office/drawing/2014/main" id="{4B135EE3-0529-4B66-898D-5F97CF883E15}"/>
              </a:ext>
            </a:extLst>
          </p:cNvPr>
          <p:cNvSpPr>
            <a:spLocks noChangeArrowheads="1"/>
          </p:cNvSpPr>
          <p:nvPr/>
        </p:nvSpPr>
        <p:spPr bwMode="auto">
          <a:xfrm>
            <a:off x="8615680" y="4471035"/>
            <a:ext cx="3229610" cy="177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10000"/>
              </a:lnSpc>
              <a:spcBef>
                <a:spcPct val="0"/>
              </a:spcBef>
              <a:buNone/>
              <a:defRPr/>
            </a:pPr>
            <a:r>
              <a:rPr lang="en-US" altLang="zh-CN" sz="1400" dirty="0">
                <a:solidFill>
                  <a:schemeClr val="tx2">
                    <a:lumMod val="95000"/>
                    <a:lumOff val="5000"/>
                  </a:schemeClr>
                </a:solidFill>
                <a:latin typeface="微软雅黑" panose="020B0503020204020204" pitchFamily="34" charset="-122"/>
                <a:ea typeface="微软雅黑" panose="020B0503020204020204" pitchFamily="34" charset="-122"/>
              </a:rPr>
              <a:t>       </a:t>
            </a:r>
            <a:r>
              <a:rPr lang="zh-CN" altLang="en-US" sz="1400" dirty="0">
                <a:solidFill>
                  <a:schemeClr val="tx2">
                    <a:lumMod val="95000"/>
                    <a:lumOff val="5000"/>
                  </a:schemeClr>
                </a:solidFill>
                <a:latin typeface="微软雅黑" panose="020B0503020204020204" pitchFamily="34" charset="-122"/>
                <a:ea typeface="微软雅黑" panose="020B0503020204020204" pitchFamily="34" charset="-122"/>
              </a:rPr>
              <a:t>建模的学习在广不在精，前期需要我们积累大量的模型、算法编程与论文写作技巧。最好在比赛前就有了自己的代码库，</a:t>
            </a:r>
            <a:r>
              <a:rPr lang="zh-CN" altLang="en-US" sz="1400" b="1" dirty="0">
                <a:solidFill>
                  <a:schemeClr val="tx2">
                    <a:lumMod val="95000"/>
                    <a:lumOff val="5000"/>
                  </a:schemeClr>
                </a:solidFill>
                <a:latin typeface="微软雅黑" panose="020B0503020204020204" pitchFamily="34" charset="-122"/>
                <a:ea typeface="微软雅黑" panose="020B0503020204020204" pitchFamily="34" charset="-122"/>
              </a:rPr>
              <a:t>这里特别强调绘图代码</a:t>
            </a:r>
            <a:r>
              <a:rPr lang="zh-CN" altLang="en-US" sz="1400" dirty="0">
                <a:solidFill>
                  <a:schemeClr val="tx2">
                    <a:lumMod val="95000"/>
                    <a:lumOff val="5000"/>
                  </a:schemeClr>
                </a:solidFill>
                <a:latin typeface="微软雅黑" panose="020B0503020204020204" pitchFamily="34" charset="-122"/>
                <a:ea typeface="微软雅黑" panose="020B0503020204020204" pitchFamily="34" charset="-122"/>
              </a:rPr>
              <a:t>！</a:t>
            </a:r>
          </a:p>
          <a:p>
            <a:pPr algn="just" eaLnBrk="1" hangingPunct="1">
              <a:lnSpc>
                <a:spcPct val="110000"/>
              </a:lnSpc>
              <a:spcBef>
                <a:spcPct val="0"/>
              </a:spcBef>
              <a:buNone/>
              <a:defRPr/>
            </a:pPr>
            <a:r>
              <a:rPr lang="en-US" altLang="zh-CN" sz="1400" dirty="0">
                <a:solidFill>
                  <a:schemeClr val="tx2">
                    <a:lumMod val="95000"/>
                    <a:lumOff val="5000"/>
                  </a:schemeClr>
                </a:solidFill>
                <a:latin typeface="微软雅黑" panose="020B0503020204020204" pitchFamily="34" charset="-122"/>
                <a:ea typeface="微软雅黑" panose="020B0503020204020204" pitchFamily="34" charset="-122"/>
              </a:rPr>
              <a:t>      </a:t>
            </a:r>
            <a:r>
              <a:rPr lang="zh-CN" altLang="en-US" sz="1400" dirty="0">
                <a:solidFill>
                  <a:schemeClr val="tx2">
                    <a:lumMod val="95000"/>
                    <a:lumOff val="5000"/>
                  </a:schemeClr>
                </a:solidFill>
                <a:latin typeface="微软雅黑" panose="020B0503020204020204" pitchFamily="34" charset="-122"/>
                <a:ea typeface="微软雅黑" panose="020B0503020204020204" pitchFamily="34" charset="-122"/>
              </a:rPr>
              <a:t>另外就是根据自己队伍的特点，重点突破</a:t>
            </a:r>
            <a:r>
              <a:rPr lang="en-US" altLang="zh-CN" sz="1400" dirty="0">
                <a:solidFill>
                  <a:schemeClr val="tx2">
                    <a:lumMod val="95000"/>
                    <a:lumOff val="5000"/>
                  </a:schemeClr>
                </a:solidFill>
                <a:latin typeface="微软雅黑" panose="020B0503020204020204" pitchFamily="34" charset="-122"/>
                <a:ea typeface="微软雅黑" panose="020B0503020204020204" pitchFamily="34" charset="-122"/>
              </a:rPr>
              <a:t>ABC</a:t>
            </a:r>
            <a:r>
              <a:rPr lang="zh-CN" altLang="en-US" sz="1400" dirty="0">
                <a:solidFill>
                  <a:schemeClr val="tx2">
                    <a:lumMod val="95000"/>
                    <a:lumOff val="5000"/>
                  </a:schemeClr>
                </a:solidFill>
                <a:latin typeface="微软雅黑" panose="020B0503020204020204" pitchFamily="34" charset="-122"/>
                <a:ea typeface="微软雅黑" panose="020B0503020204020204" pitchFamily="34" charset="-122"/>
              </a:rPr>
              <a:t>中的某一种题型。</a:t>
            </a:r>
          </a:p>
        </p:txBody>
      </p:sp>
      <p:grpSp>
        <p:nvGrpSpPr>
          <p:cNvPr id="35" name="组合 34">
            <a:extLst>
              <a:ext uri="{FF2B5EF4-FFF2-40B4-BE49-F238E27FC236}">
                <a16:creationId xmlns:a16="http://schemas.microsoft.com/office/drawing/2014/main" id="{E1C0BE10-1391-4C7C-8E79-12A1D08BFE3C}"/>
              </a:ext>
            </a:extLst>
          </p:cNvPr>
          <p:cNvGrpSpPr/>
          <p:nvPr/>
        </p:nvGrpSpPr>
        <p:grpSpPr>
          <a:xfrm>
            <a:off x="1038306" y="1765175"/>
            <a:ext cx="3253808" cy="1141963"/>
            <a:chOff x="611560" y="1470144"/>
            <a:chExt cx="2440674" cy="856274"/>
          </a:xfrm>
        </p:grpSpPr>
        <p:cxnSp>
          <p:nvCxnSpPr>
            <p:cNvPr id="36" name="直接连接符 35">
              <a:extLst>
                <a:ext uri="{FF2B5EF4-FFF2-40B4-BE49-F238E27FC236}">
                  <a16:creationId xmlns:a16="http://schemas.microsoft.com/office/drawing/2014/main" id="{B794BB47-8763-4438-B8D8-E4EE3F02427B}"/>
                </a:ext>
              </a:extLst>
            </p:cNvPr>
            <p:cNvCxnSpPr/>
            <p:nvPr/>
          </p:nvCxnSpPr>
          <p:spPr>
            <a:xfrm>
              <a:off x="611560" y="1470144"/>
              <a:ext cx="1872208"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9E477CC-E65B-401B-BC67-FCAA681F37F8}"/>
                </a:ext>
              </a:extLst>
            </p:cNvPr>
            <p:cNvCxnSpPr/>
            <p:nvPr/>
          </p:nvCxnSpPr>
          <p:spPr>
            <a:xfrm>
              <a:off x="2483768" y="1470144"/>
              <a:ext cx="568466" cy="856274"/>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2E3455EB-3E56-4CF0-8C62-E84C8BAC70F1}"/>
              </a:ext>
            </a:extLst>
          </p:cNvPr>
          <p:cNvGrpSpPr/>
          <p:nvPr/>
        </p:nvGrpSpPr>
        <p:grpSpPr>
          <a:xfrm flipH="1">
            <a:off x="6798196" y="1765175"/>
            <a:ext cx="4415916" cy="604852"/>
            <a:chOff x="-380931" y="1470144"/>
            <a:chExt cx="3312368" cy="453534"/>
          </a:xfrm>
        </p:grpSpPr>
        <p:cxnSp>
          <p:nvCxnSpPr>
            <p:cNvPr id="39" name="直接连接符 38">
              <a:extLst>
                <a:ext uri="{FF2B5EF4-FFF2-40B4-BE49-F238E27FC236}">
                  <a16:creationId xmlns:a16="http://schemas.microsoft.com/office/drawing/2014/main" id="{4BBBFB04-F829-473A-99F9-206A4B41EA64}"/>
                </a:ext>
              </a:extLst>
            </p:cNvPr>
            <p:cNvCxnSpPr/>
            <p:nvPr/>
          </p:nvCxnSpPr>
          <p:spPr>
            <a:xfrm>
              <a:off x="-380931" y="1470144"/>
              <a:ext cx="2864699"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B2C7B43-D787-4D94-B198-9C7E0D4F868F}"/>
                </a:ext>
              </a:extLst>
            </p:cNvPr>
            <p:cNvCxnSpPr/>
            <p:nvPr/>
          </p:nvCxnSpPr>
          <p:spPr>
            <a:xfrm>
              <a:off x="2483767" y="1470144"/>
              <a:ext cx="447670" cy="453534"/>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41" name="直接连接符 40">
            <a:extLst>
              <a:ext uri="{FF2B5EF4-FFF2-40B4-BE49-F238E27FC236}">
                <a16:creationId xmlns:a16="http://schemas.microsoft.com/office/drawing/2014/main" id="{5D28CAA9-996F-4328-8513-2FD5D9ED0F8A}"/>
              </a:ext>
            </a:extLst>
          </p:cNvPr>
          <p:cNvCxnSpPr/>
          <p:nvPr/>
        </p:nvCxnSpPr>
        <p:spPr>
          <a:xfrm>
            <a:off x="1038306" y="5191855"/>
            <a:ext cx="4223919"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C78EC0A-1D00-4ACE-9340-0B42C65EB192}"/>
              </a:ext>
            </a:extLst>
          </p:cNvPr>
          <p:cNvCxnSpPr/>
          <p:nvPr/>
        </p:nvCxnSpPr>
        <p:spPr>
          <a:xfrm flipH="1">
            <a:off x="8414424" y="4470939"/>
            <a:ext cx="2842909"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90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right)">
                                      <p:cBhvr>
                                        <p:cTn id="25" dur="1000"/>
                                        <p:tgtEl>
                                          <p:spTgt spid="35"/>
                                        </p:tgtEl>
                                      </p:cBhvr>
                                    </p:animEffect>
                                  </p:childTnLst>
                                </p:cTn>
                              </p:par>
                            </p:childTnLst>
                          </p:cTn>
                        </p:par>
                        <p:par>
                          <p:cTn id="26" fill="hold">
                            <p:stCondLst>
                              <p:cond delay="1000"/>
                            </p:stCondLst>
                            <p:childTnLst>
                              <p:par>
                                <p:cTn id="27" presetID="47"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down)">
                                      <p:cBhvr>
                                        <p:cTn id="42" dur="1000"/>
                                        <p:tgtEl>
                                          <p:spTgt spid="38"/>
                                        </p:tgtEl>
                                      </p:cBhvr>
                                    </p:animEffect>
                                  </p:childTnLst>
                                </p:cTn>
                              </p:par>
                            </p:childTnLst>
                          </p:cTn>
                        </p:par>
                        <p:par>
                          <p:cTn id="43" fill="hold">
                            <p:stCondLst>
                              <p:cond delay="1000"/>
                            </p:stCondLst>
                            <p:childTnLst>
                              <p:par>
                                <p:cTn id="44" presetID="47"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childTnLst>
                          </p:cTn>
                        </p:par>
                        <p:par>
                          <p:cTn id="49" fill="hold">
                            <p:stCondLst>
                              <p:cond delay="2000"/>
                            </p:stCondLst>
                            <p:childTnLst>
                              <p:par>
                                <p:cTn id="50" presetID="42" presetClass="entr" presetSubtype="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left)">
                                      <p:cBhvr>
                                        <p:cTn id="59" dur="1000"/>
                                        <p:tgtEl>
                                          <p:spTgt spid="42"/>
                                        </p:tgtEl>
                                      </p:cBhvr>
                                    </p:animEffect>
                                  </p:childTnLst>
                                </p:cTn>
                              </p:par>
                            </p:childTnLst>
                          </p:cTn>
                        </p:par>
                        <p:par>
                          <p:cTn id="60" fill="hold">
                            <p:stCondLst>
                              <p:cond delay="1000"/>
                            </p:stCondLst>
                            <p:childTnLst>
                              <p:par>
                                <p:cTn id="61" presetID="47"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1000"/>
                                        <p:tgtEl>
                                          <p:spTgt spid="33"/>
                                        </p:tgtEl>
                                      </p:cBhvr>
                                    </p:animEffect>
                                    <p:anim calcmode="lin" valueType="num">
                                      <p:cBhvr>
                                        <p:cTn id="64" dur="1000" fill="hold"/>
                                        <p:tgtEl>
                                          <p:spTgt spid="33"/>
                                        </p:tgtEl>
                                        <p:attrNameLst>
                                          <p:attrName>ppt_x</p:attrName>
                                        </p:attrNameLst>
                                      </p:cBhvr>
                                      <p:tavLst>
                                        <p:tav tm="0">
                                          <p:val>
                                            <p:strVal val="#ppt_x"/>
                                          </p:val>
                                        </p:tav>
                                        <p:tav tm="100000">
                                          <p:val>
                                            <p:strVal val="#ppt_x"/>
                                          </p:val>
                                        </p:tav>
                                      </p:tavLst>
                                    </p:anim>
                                    <p:anim calcmode="lin" valueType="num">
                                      <p:cBhvr>
                                        <p:cTn id="65" dur="1000" fill="hold"/>
                                        <p:tgtEl>
                                          <p:spTgt spid="33"/>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42" presetClass="entr" presetSubtype="0"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000"/>
                                        <p:tgtEl>
                                          <p:spTgt spid="34"/>
                                        </p:tgtEl>
                                      </p:cBhvr>
                                    </p:animEffect>
                                    <p:anim calcmode="lin" valueType="num">
                                      <p:cBhvr>
                                        <p:cTn id="70" dur="1000" fill="hold"/>
                                        <p:tgtEl>
                                          <p:spTgt spid="34"/>
                                        </p:tgtEl>
                                        <p:attrNameLst>
                                          <p:attrName>ppt_x</p:attrName>
                                        </p:attrNameLst>
                                      </p:cBhvr>
                                      <p:tavLst>
                                        <p:tav tm="0">
                                          <p:val>
                                            <p:strVal val="#ppt_x"/>
                                          </p:val>
                                        </p:tav>
                                        <p:tav tm="100000">
                                          <p:val>
                                            <p:strVal val="#ppt_x"/>
                                          </p:val>
                                        </p:tav>
                                      </p:tavLst>
                                    </p:anim>
                                    <p:anim calcmode="lin" valueType="num">
                                      <p:cBhvr>
                                        <p:cTn id="7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right)">
                                      <p:cBhvr>
                                        <p:cTn id="76" dur="1000"/>
                                        <p:tgtEl>
                                          <p:spTgt spid="41"/>
                                        </p:tgtEl>
                                      </p:cBhvr>
                                    </p:animEffect>
                                  </p:childTnLst>
                                </p:cTn>
                              </p:par>
                            </p:childTnLst>
                          </p:cTn>
                        </p:par>
                        <p:par>
                          <p:cTn id="77" fill="hold">
                            <p:stCondLst>
                              <p:cond delay="1000"/>
                            </p:stCondLst>
                            <p:childTnLst>
                              <p:par>
                                <p:cTn id="78" presetID="47"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1000"/>
                                        <p:tgtEl>
                                          <p:spTgt spid="31"/>
                                        </p:tgtEl>
                                      </p:cBhvr>
                                    </p:animEffect>
                                    <p:anim calcmode="lin" valueType="num">
                                      <p:cBhvr>
                                        <p:cTn id="81" dur="1000" fill="hold"/>
                                        <p:tgtEl>
                                          <p:spTgt spid="31"/>
                                        </p:tgtEl>
                                        <p:attrNameLst>
                                          <p:attrName>ppt_x</p:attrName>
                                        </p:attrNameLst>
                                      </p:cBhvr>
                                      <p:tavLst>
                                        <p:tav tm="0">
                                          <p:val>
                                            <p:strVal val="#ppt_x"/>
                                          </p:val>
                                        </p:tav>
                                        <p:tav tm="100000">
                                          <p:val>
                                            <p:strVal val="#ppt_x"/>
                                          </p:val>
                                        </p:tav>
                                      </p:tavLst>
                                    </p:anim>
                                    <p:anim calcmode="lin" valueType="num">
                                      <p:cBhvr>
                                        <p:cTn id="82" dur="1000" fill="hold"/>
                                        <p:tgtEl>
                                          <p:spTgt spid="31"/>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42" presetClass="entr" presetSubtype="0" fill="hold" grpId="0" nodeType="after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1000"/>
                                        <p:tgtEl>
                                          <p:spTgt spid="32"/>
                                        </p:tgtEl>
                                      </p:cBhvr>
                                    </p:animEffect>
                                    <p:anim calcmode="lin" valueType="num">
                                      <p:cBhvr>
                                        <p:cTn id="87" dur="1000" fill="hold"/>
                                        <p:tgtEl>
                                          <p:spTgt spid="32"/>
                                        </p:tgtEl>
                                        <p:attrNameLst>
                                          <p:attrName>ppt_x</p:attrName>
                                        </p:attrNameLst>
                                      </p:cBhvr>
                                      <p:tavLst>
                                        <p:tav tm="0">
                                          <p:val>
                                            <p:strVal val="#ppt_x"/>
                                          </p:val>
                                        </p:tav>
                                        <p:tav tm="100000">
                                          <p:val>
                                            <p:strVal val="#ppt_x"/>
                                          </p:val>
                                        </p:tav>
                                      </p:tavLst>
                                    </p:anim>
                                    <p:anim calcmode="lin" valueType="num">
                                      <p:cBhvr>
                                        <p:cTn id="8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我该怎么备赛？</a:t>
            </a:r>
          </a:p>
        </p:txBody>
      </p:sp>
      <p:sp>
        <p:nvSpPr>
          <p:cNvPr id="4" name="内容占位符 3"/>
          <p:cNvSpPr>
            <a:spLocks noGrp="1"/>
          </p:cNvSpPr>
          <p:nvPr>
            <p:ph sz="half" idx="2"/>
          </p:nvPr>
        </p:nvSpPr>
        <p:spPr>
          <a:xfrm>
            <a:off x="655320" y="2098544"/>
            <a:ext cx="10253471" cy="4355521"/>
          </a:xfrm>
        </p:spPr>
        <p:txBody>
          <a:bodyPr rtlCol="0">
            <a:normAutofit fontScale="92500" lnSpcReduction="20000"/>
          </a:bodyPr>
          <a:lstStyle/>
          <a:p>
            <a:r>
              <a:rPr lang="zh-CN" altLang="en-US" dirty="0"/>
              <a:t>前期：丰富积累一些数学建模常见算法，做到厚积薄发，学习时与程序编写充分结合、代码库不就建立起来了！学习预定的编程语言，模型构想是天马行空，写代码就是脚踏实地，模型再合理没有程序的支撑永远不行</a:t>
            </a:r>
            <a:endParaRPr lang="en-US" altLang="zh-CN" dirty="0"/>
          </a:p>
          <a:p>
            <a:r>
              <a:rPr lang="zh-CN" altLang="en-US" dirty="0"/>
              <a:t>适当关注一些机器学习方法和深度学习框架（其实机器学习算法很多和建模算法是通的，比如说</a:t>
            </a:r>
            <a:r>
              <a:rPr lang="en-US" altLang="zh-CN" dirty="0"/>
              <a:t>PCA</a:t>
            </a:r>
            <a:r>
              <a:rPr lang="zh-CN" altLang="en-US" dirty="0"/>
              <a:t>、</a:t>
            </a:r>
            <a:r>
              <a:rPr lang="en-US" altLang="zh-CN" dirty="0"/>
              <a:t>K—means</a:t>
            </a:r>
            <a:r>
              <a:rPr lang="zh-CN" altLang="en-US" dirty="0"/>
              <a:t>聚类、隐马尔科夫算法，深度学习目前流行的</a:t>
            </a:r>
            <a:r>
              <a:rPr lang="en-US" altLang="zh-CN" dirty="0"/>
              <a:t>CNN</a:t>
            </a:r>
            <a:r>
              <a:rPr lang="zh-CN" altLang="en-US" dirty="0"/>
              <a:t>经常用来进行</a:t>
            </a:r>
            <a:r>
              <a:rPr lang="en-US" altLang="zh-CN" dirty="0"/>
              <a:t>CV</a:t>
            </a:r>
            <a:r>
              <a:rPr lang="zh-CN" altLang="en-US" dirty="0"/>
              <a:t>方向的学习</a:t>
            </a:r>
            <a:r>
              <a:rPr lang="en-US" altLang="zh-CN" dirty="0"/>
              <a:t>【</a:t>
            </a:r>
            <a:r>
              <a:rPr lang="zh-CN" altLang="en-US" dirty="0"/>
              <a:t>你感受到</a:t>
            </a:r>
            <a:r>
              <a:rPr lang="en-US" altLang="zh-CN" dirty="0"/>
              <a:t>2021</a:t>
            </a:r>
            <a:r>
              <a:rPr lang="zh-CN" altLang="en-US" dirty="0"/>
              <a:t>美赛</a:t>
            </a:r>
            <a:r>
              <a:rPr lang="en-US" altLang="zh-CN" dirty="0"/>
              <a:t>C</a:t>
            </a:r>
            <a:r>
              <a:rPr lang="zh-CN" altLang="en-US" dirty="0"/>
              <a:t>的恐惧了吗，我要那时会深度学习框架还换什么题</a:t>
            </a:r>
            <a:r>
              <a:rPr lang="en-US" altLang="zh-CN" dirty="0"/>
              <a:t>】</a:t>
            </a:r>
            <a:r>
              <a:rPr lang="zh-CN" altLang="en-US" dirty="0"/>
              <a:t>）</a:t>
            </a:r>
            <a:endParaRPr lang="en-US" altLang="zh-CN" dirty="0"/>
          </a:p>
          <a:p>
            <a:pPr rtl="0"/>
            <a:r>
              <a:rPr lang="zh-CN" altLang="en-US" dirty="0"/>
              <a:t>中期：充分的模拟，真的明白建模是一个什么东西，看看自己学的和真正用到比赛有什么差别、开始培养队伍默契、探索合作方式，无法做到自律就参加一些正式比赛，不贵！（美赛就当我没说）</a:t>
            </a:r>
            <a:endParaRPr lang="en-US" altLang="zh-CN" dirty="0"/>
          </a:p>
          <a:p>
            <a:pPr rtl="0"/>
            <a:r>
              <a:rPr lang="zh-CN" altLang="en-US" dirty="0"/>
              <a:t>中期、后期：大量阅读优秀论文，复现代码，学习大佬思路，学习大佬如何破题，站在别人的肩膀上更好的理解赛题</a:t>
            </a:r>
            <a:endParaRPr lang="en-US" altLang="zh-CN" dirty="0"/>
          </a:p>
          <a:p>
            <a:pPr rtl="0"/>
            <a:r>
              <a:rPr lang="zh-CN" altLang="en-US" dirty="0"/>
              <a:t>相信我，做完模拟、看过论文你的感触一定会十分深刻，这些感触在我做完国赛才姗姗来迟，深感惋惜</a:t>
            </a:r>
            <a:endParaRPr lang="en-US" altLang="zh-CN" dirty="0"/>
          </a:p>
          <a:p>
            <a:pPr marL="0" indent="0" rtl="0">
              <a:buNone/>
            </a:pPr>
            <a:endParaRPr lang="zh-CN" altLang="en-US" dirty="0"/>
          </a:p>
        </p:txBody>
      </p:sp>
      <p:pic>
        <p:nvPicPr>
          <p:cNvPr id="5" name="图片 4">
            <a:extLst>
              <a:ext uri="{FF2B5EF4-FFF2-40B4-BE49-F238E27FC236}">
                <a16:creationId xmlns:a16="http://schemas.microsoft.com/office/drawing/2014/main" id="{C54EECE6-CE93-4219-BEE2-124B814B8A6F}"/>
              </a:ext>
            </a:extLst>
          </p:cNvPr>
          <p:cNvPicPr>
            <a:picLocks noChangeAspect="1"/>
          </p:cNvPicPr>
          <p:nvPr/>
        </p:nvPicPr>
        <p:blipFill>
          <a:blip r:embed="rId3"/>
          <a:stretch>
            <a:fillRect/>
          </a:stretch>
        </p:blipFill>
        <p:spPr>
          <a:xfrm>
            <a:off x="11140349" y="3050323"/>
            <a:ext cx="1051651" cy="1005927"/>
          </a:xfrm>
          <a:prstGeom prst="rect">
            <a:avLst/>
          </a:prstGeom>
        </p:spPr>
      </p:pic>
    </p:spTree>
    <p:extLst>
      <p:ext uri="{BB962C8B-B14F-4D97-AF65-F5344CB8AC3E}">
        <p14:creationId xmlns:p14="http://schemas.microsoft.com/office/powerpoint/2010/main" val="424994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我推荐的资料</a:t>
            </a:r>
            <a:r>
              <a:rPr lang="en-US" altLang="zh-CN" dirty="0"/>
              <a:t>——</a:t>
            </a:r>
            <a:r>
              <a:rPr lang="zh-CN" altLang="en-US" dirty="0"/>
              <a:t>我看不下去书怎么办？</a:t>
            </a:r>
          </a:p>
        </p:txBody>
      </p:sp>
      <p:sp>
        <p:nvSpPr>
          <p:cNvPr id="4" name="内容占位符 3"/>
          <p:cNvSpPr>
            <a:spLocks noGrp="1"/>
          </p:cNvSpPr>
          <p:nvPr>
            <p:ph sz="half" idx="2"/>
          </p:nvPr>
        </p:nvSpPr>
        <p:spPr>
          <a:xfrm>
            <a:off x="1280159" y="2317065"/>
            <a:ext cx="9628631" cy="3433769"/>
          </a:xfrm>
        </p:spPr>
        <p:txBody>
          <a:bodyPr rtlCol="0">
            <a:normAutofit fontScale="92500" lnSpcReduction="10000"/>
          </a:bodyPr>
          <a:lstStyle/>
          <a:p>
            <a:pPr rtl="0"/>
            <a:r>
              <a:rPr lang="zh-CN" altLang="en-US" dirty="0"/>
              <a:t>清风数学建模教程</a:t>
            </a:r>
            <a:r>
              <a:rPr lang="en-US" altLang="zh-CN" dirty="0"/>
              <a:t>——</a:t>
            </a:r>
            <a:r>
              <a:rPr lang="zh-CN" altLang="en-US" dirty="0"/>
              <a:t>我愿称之为圣经，从算法到程序到写作的保姆级教程，甚至还出了机器学习教程，便宜好用免费更新，众多实用工具模板，捡重点看，我建议一定要看</a:t>
            </a:r>
            <a:endParaRPr lang="en-US" altLang="zh-CN" dirty="0"/>
          </a:p>
          <a:p>
            <a:pPr rtl="0"/>
            <a:r>
              <a:rPr lang="en-US" altLang="zh-CN" dirty="0"/>
              <a:t>Python</a:t>
            </a:r>
            <a:r>
              <a:rPr lang="zh-CN" altLang="en-US" dirty="0"/>
              <a:t>语法入门：北理工嵩天老师</a:t>
            </a:r>
            <a:r>
              <a:rPr lang="en-US" altLang="zh-CN" dirty="0" err="1"/>
              <a:t>mooc</a:t>
            </a:r>
            <a:r>
              <a:rPr lang="zh-CN" altLang="en-US" dirty="0"/>
              <a:t>，看一点就行了，数据分析三件套：可以直接跟着</a:t>
            </a:r>
            <a:r>
              <a:rPr lang="en-US" altLang="zh-CN" dirty="0" err="1"/>
              <a:t>datawhale</a:t>
            </a:r>
            <a:r>
              <a:rPr lang="zh-CN" altLang="en-US" dirty="0"/>
              <a:t>学，或者</a:t>
            </a:r>
            <a:r>
              <a:rPr lang="en-US" altLang="zh-CN" dirty="0"/>
              <a:t>b</a:t>
            </a:r>
            <a:r>
              <a:rPr lang="zh-CN" altLang="en-US" dirty="0"/>
              <a:t>站找个点击量高的，重要是会用官方文档</a:t>
            </a:r>
            <a:endParaRPr lang="en-US" altLang="zh-CN" dirty="0"/>
          </a:p>
          <a:p>
            <a:r>
              <a:rPr lang="zh-CN" altLang="en-US" dirty="0"/>
              <a:t>机器学习向：吴恩达机器学习教程（太入门，有些不是很深入，且不注重程序编写，但是偏向传统的机器学习算法，好像是斯坦福</a:t>
            </a:r>
            <a:r>
              <a:rPr lang="en-US" altLang="zh-CN" dirty="0"/>
              <a:t>cs231</a:t>
            </a:r>
            <a:r>
              <a:rPr lang="zh-CN" altLang="en-US" dirty="0"/>
              <a:t>会更深入一些），白板推导机器学习（清华大佬手推公式，深度剖析数学原理），台大李宏毅机器学习教程（幽默风趣，偏深度学习向）、台大林轩田老师机器学习基石</a:t>
            </a:r>
            <a:r>
              <a:rPr lang="en-US" altLang="zh-CN" dirty="0"/>
              <a:t>——b</a:t>
            </a:r>
            <a:r>
              <a:rPr lang="zh-CN" altLang="en-US" dirty="0"/>
              <a:t>站均能找到</a:t>
            </a:r>
            <a:endParaRPr lang="en-US" altLang="zh-CN" dirty="0"/>
          </a:p>
          <a:p>
            <a:pPr rtl="0"/>
            <a:r>
              <a:rPr lang="zh-CN" altLang="en-US" dirty="0"/>
              <a:t>善于使用</a:t>
            </a:r>
            <a:r>
              <a:rPr lang="en-US" altLang="zh-CN" dirty="0"/>
              <a:t>GitHub</a:t>
            </a:r>
            <a:r>
              <a:rPr lang="zh-CN" altLang="en-US" dirty="0"/>
              <a:t>，关于机器学习可以关注</a:t>
            </a:r>
            <a:r>
              <a:rPr lang="en-US" altLang="zh-CN" dirty="0" err="1"/>
              <a:t>datawhale</a:t>
            </a:r>
            <a:r>
              <a:rPr lang="zh-CN" altLang="en-US" dirty="0"/>
              <a:t>的相关仓库</a:t>
            </a:r>
            <a:endParaRPr lang="en-US" altLang="zh-CN" dirty="0"/>
          </a:p>
          <a:p>
            <a:pPr rtl="0"/>
            <a:endParaRPr lang="en-US" altLang="zh-CN" dirty="0"/>
          </a:p>
          <a:p>
            <a:pPr rtl="0"/>
            <a:endParaRPr lang="zh-CN" altLang="en-US" dirty="0"/>
          </a:p>
        </p:txBody>
      </p:sp>
    </p:spTree>
    <p:extLst>
      <p:ext uri="{BB962C8B-B14F-4D97-AF65-F5344CB8AC3E}">
        <p14:creationId xmlns:p14="http://schemas.microsoft.com/office/powerpoint/2010/main" val="111519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队友不合适怎么办？</a:t>
            </a:r>
          </a:p>
        </p:txBody>
      </p:sp>
      <p:sp>
        <p:nvSpPr>
          <p:cNvPr id="4" name="内容占位符 3"/>
          <p:cNvSpPr>
            <a:spLocks noGrp="1"/>
          </p:cNvSpPr>
          <p:nvPr>
            <p:ph sz="half" idx="2"/>
          </p:nvPr>
        </p:nvSpPr>
        <p:spPr>
          <a:xfrm>
            <a:off x="1280160" y="2317065"/>
            <a:ext cx="8174558" cy="3433769"/>
          </a:xfrm>
        </p:spPr>
        <p:txBody>
          <a:bodyPr rtlCol="0"/>
          <a:lstStyle/>
          <a:p>
            <a:pPr rtl="0"/>
            <a:r>
              <a:rPr lang="zh-CN" altLang="en-US" dirty="0"/>
              <a:t>多和队友参加一些模拟赛，了解队伍整体实力以及长处和短处</a:t>
            </a:r>
            <a:endParaRPr lang="en-US" altLang="zh-CN" dirty="0"/>
          </a:p>
          <a:p>
            <a:pPr rtl="0"/>
            <a:endParaRPr lang="en-US" altLang="zh-CN" dirty="0"/>
          </a:p>
          <a:p>
            <a:r>
              <a:rPr lang="zh-CN" altLang="en-US" dirty="0"/>
              <a:t>长痛不如短痛</a:t>
            </a:r>
            <a:endParaRPr lang="en-US" altLang="zh-CN" dirty="0"/>
          </a:p>
          <a:p>
            <a:pPr rtl="0"/>
            <a:endParaRPr lang="en-US" altLang="zh-CN" dirty="0"/>
          </a:p>
          <a:p>
            <a:pPr rtl="0"/>
            <a:r>
              <a:rPr lang="zh-CN" altLang="en-US" dirty="0"/>
              <a:t>参加一些相关社团结识更优秀的人</a:t>
            </a:r>
            <a:endParaRPr lang="en-US" altLang="zh-CN" dirty="0"/>
          </a:p>
          <a:p>
            <a:pPr rtl="0"/>
            <a:endParaRPr lang="en-US" altLang="zh-CN" dirty="0"/>
          </a:p>
          <a:p>
            <a:pPr rtl="0"/>
            <a:endParaRPr lang="zh-CN" altLang="en-US" dirty="0"/>
          </a:p>
        </p:txBody>
      </p:sp>
    </p:spTree>
    <p:extLst>
      <p:ext uri="{BB962C8B-B14F-4D97-AF65-F5344CB8AC3E}">
        <p14:creationId xmlns:p14="http://schemas.microsoft.com/office/powerpoint/2010/main" val="328959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数学建模 </a:t>
            </a:r>
            <a:r>
              <a:rPr lang="en-US" altLang="zh-CN" dirty="0"/>
              <a:t>= </a:t>
            </a:r>
            <a:r>
              <a:rPr lang="zh-CN" altLang="en-US" dirty="0"/>
              <a:t>一个小项目</a:t>
            </a:r>
          </a:p>
        </p:txBody>
      </p:sp>
      <p:sp>
        <p:nvSpPr>
          <p:cNvPr id="4" name="内容占位符 3"/>
          <p:cNvSpPr>
            <a:spLocks noGrp="1"/>
          </p:cNvSpPr>
          <p:nvPr>
            <p:ph sz="half" idx="2"/>
          </p:nvPr>
        </p:nvSpPr>
        <p:spPr>
          <a:xfrm>
            <a:off x="1280160" y="2139512"/>
            <a:ext cx="7695164" cy="3433769"/>
          </a:xfrm>
        </p:spPr>
        <p:txBody>
          <a:bodyPr rtlCol="0"/>
          <a:lstStyle/>
          <a:p>
            <a:pPr rtl="0"/>
            <a:r>
              <a:rPr lang="zh-CN" altLang="en-US" dirty="0"/>
              <a:t>从步入大学才开始逐渐接触的项目经历。</a:t>
            </a:r>
            <a:endParaRPr lang="en-US" altLang="zh-CN" dirty="0"/>
          </a:p>
          <a:p>
            <a:pPr marL="0" indent="0" rtl="0">
              <a:buNone/>
            </a:pPr>
            <a:endParaRPr lang="en-US" altLang="zh-CN" dirty="0"/>
          </a:p>
          <a:p>
            <a:pPr rtl="0"/>
            <a:r>
              <a:rPr lang="zh-CN" altLang="en-US" dirty="0"/>
              <a:t>作为一个比赛来看时间很长，作为一个项目来看时间很短</a:t>
            </a:r>
            <a:endParaRPr lang="en-US" altLang="zh-CN" dirty="0"/>
          </a:p>
          <a:p>
            <a:pPr marL="0" indent="0" rtl="0">
              <a:buNone/>
            </a:pPr>
            <a:endParaRPr lang="en-US" altLang="zh-CN" dirty="0"/>
          </a:p>
          <a:p>
            <a:pPr rtl="0"/>
            <a:r>
              <a:rPr lang="zh-CN" altLang="en-US" dirty="0"/>
              <a:t>三人建制分工清晰明确。</a:t>
            </a:r>
            <a:endParaRPr lang="en-US" altLang="zh-CN" dirty="0"/>
          </a:p>
          <a:p>
            <a:pPr marL="0" indent="0" rtl="0">
              <a:buNone/>
            </a:pPr>
            <a:endParaRPr lang="zh-CN" altLang="en-US" dirty="0"/>
          </a:p>
        </p:txBody>
      </p:sp>
      <p:pic>
        <p:nvPicPr>
          <p:cNvPr id="10" name="图片 9">
            <a:extLst>
              <a:ext uri="{FF2B5EF4-FFF2-40B4-BE49-F238E27FC236}">
                <a16:creationId xmlns:a16="http://schemas.microsoft.com/office/drawing/2014/main" id="{AC361F72-E5FA-46A2-A2AE-2195B88EE79B}"/>
              </a:ext>
            </a:extLst>
          </p:cNvPr>
          <p:cNvPicPr>
            <a:picLocks noChangeAspect="1"/>
          </p:cNvPicPr>
          <p:nvPr/>
        </p:nvPicPr>
        <p:blipFill>
          <a:blip r:embed="rId3"/>
          <a:stretch>
            <a:fillRect/>
          </a:stretch>
        </p:blipFill>
        <p:spPr>
          <a:xfrm>
            <a:off x="3041904" y="5316172"/>
            <a:ext cx="9150096" cy="1541828"/>
          </a:xfrm>
          <a:prstGeom prst="rect">
            <a:avLst/>
          </a:prstGeom>
        </p:spPr>
      </p:pic>
    </p:spTree>
    <p:extLst>
      <p:ext uri="{BB962C8B-B14F-4D97-AF65-F5344CB8AC3E}">
        <p14:creationId xmlns:p14="http://schemas.microsoft.com/office/powerpoint/2010/main" val="153845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熬夜的深刻记忆</a:t>
            </a:r>
          </a:p>
        </p:txBody>
      </p:sp>
      <p:sp>
        <p:nvSpPr>
          <p:cNvPr id="4" name="内容占位符 3"/>
          <p:cNvSpPr>
            <a:spLocks noGrp="1"/>
          </p:cNvSpPr>
          <p:nvPr>
            <p:ph sz="half" idx="2"/>
          </p:nvPr>
        </p:nvSpPr>
        <p:spPr>
          <a:xfrm>
            <a:off x="1280160" y="2743194"/>
            <a:ext cx="6691988" cy="3433769"/>
          </a:xfrm>
        </p:spPr>
        <p:txBody>
          <a:bodyPr rtlCol="0"/>
          <a:lstStyle/>
          <a:p>
            <a:pPr rtl="0"/>
            <a:r>
              <a:rPr lang="zh-CN" altLang="en-US" dirty="0"/>
              <a:t>嘴上说着再也不参加了，结果比赛一次也没拉下</a:t>
            </a:r>
            <a:endParaRPr lang="en-US" altLang="zh-CN" dirty="0"/>
          </a:p>
          <a:p>
            <a:pPr rtl="0"/>
            <a:endParaRPr lang="en-US" altLang="zh-CN" dirty="0"/>
          </a:p>
          <a:p>
            <a:pPr rtl="0"/>
            <a:r>
              <a:rPr lang="zh-CN" altLang="en-US" dirty="0"/>
              <a:t>难忘的经历</a:t>
            </a:r>
          </a:p>
        </p:txBody>
      </p:sp>
      <p:pic>
        <p:nvPicPr>
          <p:cNvPr id="8" name="Picture 2">
            <a:extLst>
              <a:ext uri="{FF2B5EF4-FFF2-40B4-BE49-F238E27FC236}">
                <a16:creationId xmlns:a16="http://schemas.microsoft.com/office/drawing/2014/main" id="{48366F7E-F6E0-43E6-8228-C3928C39F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2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084576" y="3291840"/>
            <a:ext cx="7303008" cy="1046319"/>
          </a:xfrm>
        </p:spPr>
        <p:txBody>
          <a:bodyPr>
            <a:normAutofit/>
          </a:bodyPr>
          <a:lstStyle/>
          <a:p>
            <a:r>
              <a:rPr lang="zh-CN" altLang="en-US" dirty="0">
                <a:latin typeface="电影海报字体" panose="02010600010101010101" pitchFamily="2" charset="-122"/>
                <a:ea typeface="电影海报字体" panose="02010600010101010101" pitchFamily="2" charset="-122"/>
              </a:rPr>
              <a:t>论文部分      </a:t>
            </a:r>
          </a:p>
        </p:txBody>
      </p:sp>
      <p:sp>
        <p:nvSpPr>
          <p:cNvPr id="4" name="页脚占位符 3">
            <a:extLst>
              <a:ext uri="{FF2B5EF4-FFF2-40B4-BE49-F238E27FC236}">
                <a16:creationId xmlns:a16="http://schemas.microsoft.com/office/drawing/2014/main" id="{E4D1A208-85FB-4442-AECF-B24CDF63DE12}"/>
              </a:ext>
            </a:extLst>
          </p:cNvPr>
          <p:cNvSpPr>
            <a:spLocks noGrp="1"/>
          </p:cNvSpPr>
          <p:nvPr>
            <p:ph type="ftr" sz="quarter" idx="11"/>
          </p:nvPr>
        </p:nvSpPr>
        <p:spPr/>
        <p:txBody>
          <a:bodyPr/>
          <a:lstStyle/>
          <a:p>
            <a:r>
              <a:rPr lang="zh-CN" altLang="en-US"/>
              <a:t>这一部分不是为李昂学长所写，不是我个人的重点，请大家自行阅读</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002375"/>
            <a:ext cx="10515600" cy="4166777"/>
          </a:xfrm>
        </p:spPr>
        <p:txBody>
          <a:bodyPr>
            <a:normAutofit/>
          </a:bodyPr>
          <a:lstStyle/>
          <a:p>
            <a:pPr marL="0" indent="0">
              <a:buNone/>
            </a:pPr>
            <a:r>
              <a:rPr lang="zh-CN" altLang="en-US" dirty="0">
                <a:latin typeface="华光中长宋_CNKI" panose="02000500000000000000" pitchFamily="2" charset="-122"/>
                <a:ea typeface="华光中长宋_CNKI" panose="02000500000000000000" pitchFamily="2" charset="-122"/>
              </a:rPr>
              <a:t>前期准备：熟悉各种模型的基本建模步骤、解题步骤、掌握基本编程知识、阅读大量的往年优秀论文。（黄皮书）</a:t>
            </a:r>
            <a:endParaRPr lang="en-US" altLang="zh-CN" dirty="0">
              <a:latin typeface="华光中长宋_CNKI" panose="02000500000000000000" pitchFamily="2" charset="-122"/>
              <a:ea typeface="华光中长宋_CNKI" panose="02000500000000000000" pitchFamily="2" charset="-122"/>
            </a:endParaRPr>
          </a:p>
          <a:p>
            <a:pPr marL="0" indent="0">
              <a:buNone/>
            </a:pPr>
            <a:endParaRPr lang="en-US" altLang="zh-CN" sz="100" dirty="0">
              <a:solidFill>
                <a:schemeClr val="bg1"/>
              </a:solidFill>
              <a:cs typeface="+mj-cs"/>
            </a:endParaRPr>
          </a:p>
          <a:p>
            <a:pPr marL="0" indent="0">
              <a:buNone/>
            </a:pPr>
            <a:r>
              <a:rPr lang="zh-CN" altLang="en-US" dirty="0">
                <a:latin typeface="华光中长宋_CNKI" panose="02000500000000000000" pitchFamily="2" charset="-122"/>
                <a:ea typeface="华光中长宋_CNKI" panose="02000500000000000000" pitchFamily="2" charset="-122"/>
              </a:rPr>
              <a:t>比赛过程：</a:t>
            </a:r>
            <a:endParaRPr lang="en-US" altLang="zh-CN" dirty="0">
              <a:latin typeface="华光中长宋_CNKI" panose="02000500000000000000" pitchFamily="2" charset="-122"/>
              <a:ea typeface="华光中长宋_CNKI" panose="02000500000000000000" pitchFamily="2" charset="-122"/>
            </a:endParaRPr>
          </a:p>
          <a:p>
            <a:pPr marL="0" indent="0">
              <a:buNone/>
            </a:pPr>
            <a:r>
              <a:rPr lang="en-US" altLang="zh-CN" dirty="0">
                <a:latin typeface="华光中长宋_CNKI" panose="02000500000000000000" pitchFamily="2" charset="-122"/>
                <a:ea typeface="华光中长宋_CNKI" panose="02000500000000000000" pitchFamily="2" charset="-122"/>
              </a:rPr>
              <a:t>1</a:t>
            </a:r>
            <a:r>
              <a:rPr lang="zh-CN" altLang="en-US" dirty="0">
                <a:latin typeface="华光中长宋_CNKI" panose="02000500000000000000" pitchFamily="2" charset="-122"/>
                <a:ea typeface="华光中长宋_CNKI" panose="02000500000000000000" pitchFamily="2" charset="-122"/>
              </a:rPr>
              <a:t>、需要全程参与建模过程，与建模手积极交流</a:t>
            </a:r>
            <a:endParaRPr lang="en-US" altLang="zh-CN" dirty="0">
              <a:latin typeface="华光中长宋_CNKI" panose="02000500000000000000" pitchFamily="2" charset="-122"/>
              <a:ea typeface="华光中长宋_CNKI" panose="02000500000000000000" pitchFamily="2" charset="-122"/>
            </a:endParaRPr>
          </a:p>
          <a:p>
            <a:pPr marL="0" indent="0">
              <a:buNone/>
            </a:pPr>
            <a:r>
              <a:rPr lang="en-US" altLang="zh-CN" dirty="0">
                <a:latin typeface="华光中长宋_CNKI" panose="02000500000000000000" pitchFamily="2" charset="-122"/>
                <a:ea typeface="华光中长宋_CNKI" panose="02000500000000000000" pitchFamily="2" charset="-122"/>
              </a:rPr>
              <a:t>2</a:t>
            </a:r>
            <a:r>
              <a:rPr lang="zh-CN" altLang="en-US" dirty="0">
                <a:latin typeface="华光中长宋_CNKI" panose="02000500000000000000" pitchFamily="2" charset="-122"/>
                <a:ea typeface="华光中长宋_CNKI" panose="02000500000000000000" pitchFamily="2" charset="-122"/>
              </a:rPr>
              <a:t>、清楚整个建模过程的思路，并且要用有自己清晰的思路</a:t>
            </a:r>
            <a:endParaRPr lang="en-US" altLang="zh-CN" dirty="0">
              <a:latin typeface="华光中长宋_CNKI" panose="02000500000000000000" pitchFamily="2" charset="-122"/>
              <a:ea typeface="华光中长宋_CNKI" panose="02000500000000000000" pitchFamily="2" charset="-122"/>
            </a:endParaRPr>
          </a:p>
          <a:p>
            <a:pPr marL="0" indent="0">
              <a:buNone/>
            </a:pPr>
            <a:r>
              <a:rPr lang="en-US" altLang="zh-CN" dirty="0">
                <a:latin typeface="华光中长宋_CNKI" panose="02000500000000000000" pitchFamily="2" charset="-122"/>
                <a:ea typeface="华光中长宋_CNKI" panose="02000500000000000000" pitchFamily="2" charset="-122"/>
              </a:rPr>
              <a:t>3</a:t>
            </a:r>
            <a:r>
              <a:rPr lang="zh-CN" altLang="en-US" dirty="0">
                <a:latin typeface="华光中长宋_CNKI" panose="02000500000000000000" pitchFamily="2" charset="-122"/>
                <a:ea typeface="华光中长宋_CNKI" panose="02000500000000000000" pitchFamily="2" charset="-122"/>
              </a:rPr>
              <a:t>、比赛在定好题目后，马上开始构思思路，着手写问题重述，越早开始，改的时间越多</a:t>
            </a:r>
            <a:endParaRPr lang="en-US" altLang="zh-CN" dirty="0">
              <a:latin typeface="华光中长宋_CNKI" panose="02000500000000000000" pitchFamily="2" charset="-122"/>
              <a:ea typeface="华光中长宋_CNKI" panose="02000500000000000000" pitchFamily="2" charset="-122"/>
            </a:endParaRPr>
          </a:p>
          <a:p>
            <a:pPr marL="0" indent="0">
              <a:buNone/>
            </a:pPr>
            <a:endParaRPr lang="en-US" altLang="zh-CN" sz="100" dirty="0">
              <a:latin typeface="华光中长宋_CNKI" panose="02000500000000000000" pitchFamily="2" charset="-122"/>
              <a:ea typeface="华光中长宋_CNKI" panose="02000500000000000000" pitchFamily="2" charset="-122"/>
            </a:endParaRPr>
          </a:p>
          <a:p>
            <a:pPr marL="0" indent="0">
              <a:buNone/>
            </a:pPr>
            <a:r>
              <a:rPr lang="zh-CN" altLang="en-US" dirty="0">
                <a:latin typeface="华光中长宋_CNKI" panose="02000500000000000000" pitchFamily="2" charset="-122"/>
                <a:ea typeface="华光中长宋_CNKI" panose="02000500000000000000" pitchFamily="2" charset="-122"/>
              </a:rPr>
              <a:t>比赛结束：多检查几遍，确保没有大问题</a:t>
            </a:r>
            <a:endParaRPr lang="en-US" altLang="zh-CN" dirty="0">
              <a:latin typeface="华光中长宋_CNKI" panose="02000500000000000000" pitchFamily="2" charset="-122"/>
              <a:ea typeface="华光中长宋_CNKI"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042159"/>
            <a:ext cx="10515600" cy="5481587"/>
          </a:xfrm>
        </p:spPr>
        <p:txBody>
          <a:bodyPr>
            <a:normAutofit/>
          </a:bodyPr>
          <a:lstStyle/>
          <a:p>
            <a:pPr marL="0" indent="0">
              <a:buNone/>
            </a:pPr>
            <a:r>
              <a:rPr lang="zh-CN" altLang="en-US" dirty="0">
                <a:latin typeface="华光中长宋_CNKI" panose="02000500000000000000" pitchFamily="2" charset="-122"/>
                <a:ea typeface="华光中长宋_CNKI" panose="02000500000000000000" pitchFamily="2" charset="-122"/>
              </a:rPr>
              <a:t>排版软件：</a:t>
            </a:r>
            <a:r>
              <a:rPr lang="en-US" altLang="zh-CN" dirty="0">
                <a:latin typeface="华光中长宋_CNKI" panose="02000500000000000000" pitchFamily="2" charset="-122"/>
                <a:ea typeface="华光中长宋_CNKI" panose="02000500000000000000" pitchFamily="2" charset="-122"/>
              </a:rPr>
              <a:t>	word</a:t>
            </a:r>
            <a:r>
              <a:rPr lang="zh-CN" altLang="en-US" dirty="0">
                <a:latin typeface="华光中长宋_CNKI" panose="02000500000000000000" pitchFamily="2" charset="-122"/>
                <a:ea typeface="华光中长宋_CNKI" panose="02000500000000000000" pitchFamily="2" charset="-122"/>
              </a:rPr>
              <a:t>，</a:t>
            </a:r>
            <a:r>
              <a:rPr lang="en-US" altLang="zh-CN" dirty="0">
                <a:latin typeface="华光中长宋_CNKI" panose="02000500000000000000" pitchFamily="2" charset="-122"/>
                <a:ea typeface="华光中长宋_CNKI" panose="02000500000000000000" pitchFamily="2" charset="-122"/>
              </a:rPr>
              <a:t>latex</a:t>
            </a:r>
          </a:p>
          <a:p>
            <a:pPr marL="0" indent="0">
              <a:buNone/>
            </a:pPr>
            <a:endParaRPr lang="en-US" altLang="zh-CN" dirty="0">
              <a:latin typeface="华光中长宋_CNKI" panose="02000500000000000000" pitchFamily="2" charset="-122"/>
              <a:ea typeface="华光中长宋_CNKI" panose="02000500000000000000" pitchFamily="2" charset="-122"/>
            </a:endParaRPr>
          </a:p>
          <a:p>
            <a:pPr marL="0" indent="0">
              <a:buNone/>
            </a:pPr>
            <a:r>
              <a:rPr lang="zh-CN" altLang="en-US" dirty="0">
                <a:latin typeface="华光中长宋_CNKI" panose="02000500000000000000" pitchFamily="2" charset="-122"/>
                <a:ea typeface="华光中长宋_CNKI" panose="02000500000000000000" pitchFamily="2" charset="-122"/>
              </a:rPr>
              <a:t>绘图软件：</a:t>
            </a:r>
            <a:r>
              <a:rPr lang="en-US" altLang="zh-CN" dirty="0">
                <a:latin typeface="华光中长宋_CNKI" panose="02000500000000000000" pitchFamily="2" charset="-122"/>
                <a:ea typeface="华光中长宋_CNKI" panose="02000500000000000000" pitchFamily="2" charset="-122"/>
              </a:rPr>
              <a:t>matlab</a:t>
            </a:r>
            <a:r>
              <a:rPr lang="zh-CN" altLang="en-US" dirty="0">
                <a:latin typeface="华光中长宋_CNKI" panose="02000500000000000000" pitchFamily="2" charset="-122"/>
                <a:ea typeface="华光中长宋_CNKI" panose="02000500000000000000" pitchFamily="2" charset="-122"/>
              </a:rPr>
              <a:t>、亿图图示、</a:t>
            </a:r>
            <a:r>
              <a:rPr lang="en-US" altLang="zh-CN" dirty="0">
                <a:latin typeface="华光中长宋_CNKI" panose="02000500000000000000" pitchFamily="2" charset="-122"/>
                <a:ea typeface="华光中长宋_CNKI" panose="02000500000000000000" pitchFamily="2" charset="-122"/>
              </a:rPr>
              <a:t>canva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rtlCol="0"/>
          <a:lstStyle/>
          <a:p>
            <a:pPr rtl="0"/>
            <a:r>
              <a:rPr lang="zh-CN" altLang="en-US" dirty="0"/>
              <a:t>什么是数学建模</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603665" y="2256482"/>
            <a:ext cx="10515600" cy="3224462"/>
          </a:xfrm>
        </p:spPr>
        <p:txBody>
          <a:bodyPr>
            <a:normAutofit/>
          </a:bodyPr>
          <a:lstStyle/>
          <a:p>
            <a:pPr marL="0" indent="0">
              <a:buNone/>
            </a:pPr>
            <a:r>
              <a:rPr lang="zh-CN" altLang="en-US" dirty="0">
                <a:latin typeface="华光中长宋_CNKI" panose="02000500000000000000" pitchFamily="2" charset="-122"/>
                <a:ea typeface="华光中长宋_CNKI" panose="02000500000000000000" pitchFamily="2" charset="-122"/>
              </a:rPr>
              <a:t>摘要最后由全队共同完成，并且应该花上大量时间进行反复修改</a:t>
            </a:r>
          </a:p>
          <a:p>
            <a:pPr marL="0" indent="0">
              <a:buNone/>
            </a:pPr>
            <a:r>
              <a:rPr lang="zh-CN" altLang="en-US" dirty="0">
                <a:latin typeface="华光中长宋_CNKI" panose="02000500000000000000" pitchFamily="2" charset="-122"/>
                <a:ea typeface="华光中长宋_CNKI" panose="02000500000000000000" pitchFamily="2" charset="-122"/>
              </a:rPr>
              <a:t>推荐采用 “发现什么问题”</a:t>
            </a:r>
            <a:r>
              <a:rPr lang="en-US" altLang="zh-CN" dirty="0">
                <a:latin typeface="华光中长宋_CNKI" panose="02000500000000000000" pitchFamily="2" charset="-122"/>
                <a:ea typeface="华光中长宋_CNKI" panose="02000500000000000000" pitchFamily="2" charset="-122"/>
              </a:rPr>
              <a:t>-&gt;</a:t>
            </a:r>
            <a:r>
              <a:rPr lang="zh-CN" altLang="en-US" dirty="0">
                <a:latin typeface="华光中长宋_CNKI" panose="02000500000000000000" pitchFamily="2" charset="-122"/>
                <a:ea typeface="华光中长宋_CNKI" panose="02000500000000000000" pitchFamily="2" charset="-122"/>
              </a:rPr>
              <a:t>“采用什么方法”</a:t>
            </a:r>
            <a:r>
              <a:rPr lang="en-US" altLang="zh-CN" dirty="0">
                <a:latin typeface="华光中长宋_CNKI" panose="02000500000000000000" pitchFamily="2" charset="-122"/>
                <a:ea typeface="华光中长宋_CNKI" panose="02000500000000000000" pitchFamily="2" charset="-122"/>
              </a:rPr>
              <a:t>-&gt;</a:t>
            </a:r>
            <a:r>
              <a:rPr lang="zh-CN" altLang="en-US" dirty="0">
                <a:latin typeface="华光中长宋_CNKI" panose="02000500000000000000" pitchFamily="2" charset="-122"/>
                <a:ea typeface="华光中长宋_CNKI" panose="02000500000000000000" pitchFamily="2" charset="-122"/>
              </a:rPr>
              <a:t>“取得什么效果” 叙述方法</a:t>
            </a:r>
            <a:endParaRPr lang="en-US" altLang="zh-CN" dirty="0">
              <a:latin typeface="华光中长宋_CNKI" panose="02000500000000000000" pitchFamily="2" charset="-122"/>
              <a:ea typeface="华光中长宋_CNKI" panose="02000500000000000000" pitchFamily="2" charset="-122"/>
            </a:endParaRPr>
          </a:p>
          <a:p>
            <a:pPr marL="0" indent="0">
              <a:buNone/>
            </a:pPr>
            <a:endParaRPr lang="zh-CN" altLang="en-US" dirty="0">
              <a:latin typeface="华光中长宋_CNKI" panose="02000500000000000000" pitchFamily="2" charset="-122"/>
              <a:ea typeface="华光中长宋_CNKI" panose="02000500000000000000" pitchFamily="2" charset="-122"/>
              <a:sym typeface="+mn-ea"/>
            </a:endParaRPr>
          </a:p>
        </p:txBody>
      </p:sp>
      <p:sp>
        <p:nvSpPr>
          <p:cNvPr id="5" name="文本框 4"/>
          <p:cNvSpPr txBox="1"/>
          <p:nvPr/>
        </p:nvSpPr>
        <p:spPr>
          <a:xfrm>
            <a:off x="603665" y="1013566"/>
            <a:ext cx="10050378" cy="553998"/>
          </a:xfrm>
          <a:prstGeom prst="rect">
            <a:avLst/>
          </a:prstGeom>
          <a:noFill/>
        </p:spPr>
        <p:txBody>
          <a:bodyPr wrap="square" rtlCol="0">
            <a:spAutoFit/>
          </a:bodyPr>
          <a:lstStyle/>
          <a:p>
            <a:r>
              <a:rPr lang="zh-CN" altLang="en-US" sz="3000" dirty="0">
                <a:solidFill>
                  <a:schemeClr val="bg1"/>
                </a:solidFill>
                <a:latin typeface="微软雅黑" panose="020B0503020204020204" pitchFamily="34" charset="-122"/>
                <a:ea typeface="微软雅黑" panose="020B0503020204020204" pitchFamily="34" charset="-122"/>
                <a:cs typeface="+mj-cs"/>
              </a:rPr>
              <a:t>分块介绍</a:t>
            </a:r>
            <a:r>
              <a:rPr lang="en-US" altLang="zh-CN" sz="3000" dirty="0">
                <a:solidFill>
                  <a:schemeClr val="bg1"/>
                </a:solidFill>
                <a:latin typeface="微软雅黑" panose="020B0503020204020204" pitchFamily="34" charset="-122"/>
                <a:ea typeface="微软雅黑" panose="020B0503020204020204" pitchFamily="34" charset="-122"/>
                <a:cs typeface="+mj-cs"/>
              </a:rPr>
              <a:t>1</a:t>
            </a:r>
            <a:r>
              <a:rPr lang="zh-CN" altLang="en-US" sz="3000" dirty="0">
                <a:solidFill>
                  <a:schemeClr val="bg1"/>
                </a:solidFill>
                <a:latin typeface="微软雅黑" panose="020B0503020204020204" pitchFamily="34" charset="-122"/>
                <a:ea typeface="微软雅黑" panose="020B0503020204020204" pitchFamily="34" charset="-122"/>
                <a:cs typeface="+mj-cs"/>
              </a:rPr>
              <a:t>：摘要（         ）</a:t>
            </a:r>
          </a:p>
        </p:txBody>
      </p:sp>
      <p:sp>
        <p:nvSpPr>
          <p:cNvPr id="6" name="星形: 五角 5"/>
          <p:cNvSpPr/>
          <p:nvPr/>
        </p:nvSpPr>
        <p:spPr>
          <a:xfrm>
            <a:off x="3844651" y="1161712"/>
            <a:ext cx="256673" cy="264694"/>
          </a:xfrm>
          <a:prstGeom prst="star5">
            <a:avLst>
              <a:gd name="adj" fmla="val 16357"/>
              <a:gd name="hf" fmla="val 105146"/>
              <a:gd name="vf" fmla="val 110557"/>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星形: 五角 6"/>
          <p:cNvSpPr/>
          <p:nvPr/>
        </p:nvSpPr>
        <p:spPr>
          <a:xfrm>
            <a:off x="4173514" y="1161712"/>
            <a:ext cx="256673" cy="264694"/>
          </a:xfrm>
          <a:prstGeom prst="star5">
            <a:avLst>
              <a:gd name="adj" fmla="val 13616"/>
              <a:gd name="hf" fmla="val 105146"/>
              <a:gd name="vf" fmla="val 110557"/>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星形: 五角 7"/>
          <p:cNvSpPr/>
          <p:nvPr/>
        </p:nvSpPr>
        <p:spPr>
          <a:xfrm>
            <a:off x="4502377" y="1159569"/>
            <a:ext cx="256673" cy="264694"/>
          </a:xfrm>
          <a:prstGeom prst="star5">
            <a:avLst>
              <a:gd name="adj" fmla="val 13616"/>
              <a:gd name="hf" fmla="val 105146"/>
              <a:gd name="vf" fmla="val 110557"/>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星形: 五角 8"/>
          <p:cNvSpPr/>
          <p:nvPr/>
        </p:nvSpPr>
        <p:spPr>
          <a:xfrm>
            <a:off x="4831240" y="1159569"/>
            <a:ext cx="256673" cy="264694"/>
          </a:xfrm>
          <a:prstGeom prst="star5">
            <a:avLst>
              <a:gd name="adj" fmla="val 16357"/>
              <a:gd name="hf" fmla="val 105146"/>
              <a:gd name="vf" fmla="val 110557"/>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C748711-86A5-425A-B819-2FE52A686BE7}"/>
              </a:ext>
            </a:extLst>
          </p:cNvPr>
          <p:cNvPicPr>
            <a:picLocks noChangeAspect="1"/>
          </p:cNvPicPr>
          <p:nvPr/>
        </p:nvPicPr>
        <p:blipFill>
          <a:blip r:embed="rId2"/>
          <a:stretch>
            <a:fillRect/>
          </a:stretch>
        </p:blipFill>
        <p:spPr>
          <a:xfrm>
            <a:off x="0" y="3429000"/>
            <a:ext cx="12192000" cy="23863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2298353"/>
            <a:ext cx="10515600" cy="3224462"/>
          </a:xfrm>
        </p:spPr>
        <p:txBody>
          <a:bodyPr>
            <a:normAutofit/>
          </a:bodyPr>
          <a:lstStyle/>
          <a:p>
            <a:pPr marL="0" indent="0">
              <a:buNone/>
            </a:pPr>
            <a:r>
              <a:rPr lang="en-US" altLang="zh-CN" dirty="0">
                <a:latin typeface="华光中长宋_CNKI" panose="02000500000000000000" pitchFamily="2" charset="-122"/>
                <a:ea typeface="华光中长宋_CNKI" panose="02000500000000000000" pitchFamily="2" charset="-122"/>
              </a:rPr>
              <a:t>Point 1:</a:t>
            </a:r>
            <a:r>
              <a:rPr lang="zh-CN" altLang="en-US" dirty="0">
                <a:latin typeface="华光中长宋_CNKI" panose="02000500000000000000" pitchFamily="2" charset="-122"/>
                <a:ea typeface="华光中长宋_CNKI" panose="02000500000000000000" pitchFamily="2" charset="-122"/>
              </a:rPr>
              <a:t>不应全部照抄题目，应有自己对题目的见解</a:t>
            </a:r>
            <a:endParaRPr lang="en-US" altLang="zh-CN" dirty="0">
              <a:latin typeface="华光中长宋_CNKI" panose="02000500000000000000" pitchFamily="2" charset="-122"/>
              <a:ea typeface="华光中长宋_CNKI" panose="02000500000000000000" pitchFamily="2" charset="-122"/>
            </a:endParaRPr>
          </a:p>
          <a:p>
            <a:pPr marL="0" indent="0">
              <a:buNone/>
            </a:pPr>
            <a:endParaRPr lang="en-US" altLang="zh-CN" dirty="0">
              <a:latin typeface="华光中长宋_CNKI" panose="02000500000000000000" pitchFamily="2" charset="-122"/>
              <a:ea typeface="华光中长宋_CNKI" panose="02000500000000000000" pitchFamily="2" charset="-122"/>
            </a:endParaRPr>
          </a:p>
          <a:p>
            <a:pPr marL="0" indent="0">
              <a:buNone/>
            </a:pPr>
            <a:r>
              <a:rPr lang="en-US" altLang="zh-CN" dirty="0">
                <a:latin typeface="华光中长宋_CNKI" panose="02000500000000000000" pitchFamily="2" charset="-122"/>
                <a:ea typeface="华光中长宋_CNKI" panose="02000500000000000000" pitchFamily="2" charset="-122"/>
              </a:rPr>
              <a:t>Point 2:</a:t>
            </a:r>
            <a:r>
              <a:rPr lang="zh-CN" altLang="en-US" dirty="0">
                <a:latin typeface="华光中长宋_CNKI" panose="02000500000000000000" pitchFamily="2" charset="-122"/>
                <a:ea typeface="华光中长宋_CNKI" panose="02000500000000000000" pitchFamily="2" charset="-122"/>
              </a:rPr>
              <a:t>结合网络新闻进行背景撰写</a:t>
            </a:r>
            <a:endParaRPr lang="en-US" altLang="zh-CN" dirty="0">
              <a:latin typeface="华光中长宋_CNKI" panose="02000500000000000000" pitchFamily="2" charset="-122"/>
              <a:ea typeface="华光中长宋_CNKI" panose="02000500000000000000" pitchFamily="2" charset="-122"/>
            </a:endParaRPr>
          </a:p>
        </p:txBody>
      </p:sp>
      <p:sp>
        <p:nvSpPr>
          <p:cNvPr id="5" name="文本框 4"/>
          <p:cNvSpPr txBox="1"/>
          <p:nvPr/>
        </p:nvSpPr>
        <p:spPr>
          <a:xfrm>
            <a:off x="505328" y="1141582"/>
            <a:ext cx="5590672" cy="530915"/>
          </a:xfrm>
          <a:prstGeom prst="rect">
            <a:avLst/>
          </a:prstGeom>
          <a:noFill/>
        </p:spPr>
        <p:txBody>
          <a:bodyPr wrap="square" rtlCol="0">
            <a:spAutoFit/>
          </a:bodyPr>
          <a:lstStyle/>
          <a:p>
            <a:pPr>
              <a:lnSpc>
                <a:spcPct val="95000"/>
              </a:lnSpc>
              <a:spcBef>
                <a:spcPct val="0"/>
              </a:spcBef>
            </a:pPr>
            <a:r>
              <a:rPr lang="zh-CN" altLang="en-US" sz="3000" dirty="0">
                <a:solidFill>
                  <a:schemeClr val="bg1"/>
                </a:solidFill>
                <a:latin typeface="微软雅黑" panose="020B0503020204020204" pitchFamily="34" charset="-122"/>
                <a:ea typeface="微软雅黑" panose="020B0503020204020204" pitchFamily="34" charset="-122"/>
                <a:cs typeface="+mj-cs"/>
              </a:rPr>
              <a:t>分块介绍</a:t>
            </a:r>
            <a:r>
              <a:rPr lang="en-US" altLang="zh-CN" sz="3000" dirty="0">
                <a:solidFill>
                  <a:schemeClr val="bg1"/>
                </a:solidFill>
                <a:latin typeface="微软雅黑" panose="020B0503020204020204" pitchFamily="34" charset="-122"/>
                <a:ea typeface="微软雅黑" panose="020B0503020204020204" pitchFamily="34" charset="-122"/>
                <a:cs typeface="+mj-cs"/>
              </a:rPr>
              <a:t>2</a:t>
            </a:r>
            <a:r>
              <a:rPr lang="zh-CN" altLang="en-US" sz="3000" dirty="0">
                <a:solidFill>
                  <a:schemeClr val="bg1"/>
                </a:solidFill>
                <a:latin typeface="微软雅黑" panose="020B0503020204020204" pitchFamily="34" charset="-122"/>
                <a:ea typeface="微软雅黑" panose="020B0503020204020204" pitchFamily="34" charset="-122"/>
                <a:cs typeface="+mj-cs"/>
              </a:rPr>
              <a:t>：问题重述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2231297"/>
            <a:ext cx="10515600" cy="3224462"/>
          </a:xfrm>
        </p:spPr>
        <p:txBody>
          <a:bodyPr>
            <a:normAutofit/>
          </a:bodyPr>
          <a:lstStyle/>
          <a:p>
            <a:pPr marL="0" indent="0">
              <a:buNone/>
            </a:pPr>
            <a:r>
              <a:rPr lang="en-US" altLang="zh-CN" dirty="0">
                <a:latin typeface="华光中长宋_CNKI" panose="02000500000000000000" pitchFamily="2" charset="-122"/>
                <a:ea typeface="华光中长宋_CNKI" panose="02000500000000000000" pitchFamily="2" charset="-122"/>
              </a:rPr>
              <a:t>Point 1:</a:t>
            </a:r>
            <a:r>
              <a:rPr lang="zh-CN" altLang="en-US" dirty="0">
                <a:latin typeface="华光中长宋_CNKI" panose="02000500000000000000" pitchFamily="2" charset="-122"/>
                <a:ea typeface="华光中长宋_CNKI" panose="02000500000000000000" pitchFamily="2" charset="-122"/>
              </a:rPr>
              <a:t>可用框架流程图表达整个问题解决思路</a:t>
            </a:r>
            <a:endParaRPr lang="en-US" altLang="zh-CN" dirty="0">
              <a:latin typeface="华光中长宋_CNKI" panose="02000500000000000000" pitchFamily="2" charset="-122"/>
              <a:ea typeface="华光中长宋_CNKI" panose="02000500000000000000" pitchFamily="2" charset="-122"/>
            </a:endParaRPr>
          </a:p>
          <a:p>
            <a:pPr marL="0" indent="0">
              <a:buNone/>
            </a:pPr>
            <a:endParaRPr lang="en-US" altLang="zh-CN" dirty="0">
              <a:latin typeface="华光中长宋_CNKI" panose="02000500000000000000" pitchFamily="2" charset="-122"/>
              <a:ea typeface="华光中长宋_CNKI" panose="02000500000000000000" pitchFamily="2" charset="-122"/>
            </a:endParaRPr>
          </a:p>
          <a:p>
            <a:pPr marL="0" indent="0">
              <a:buNone/>
            </a:pPr>
            <a:r>
              <a:rPr lang="en-US" altLang="zh-CN" dirty="0">
                <a:latin typeface="华光中长宋_CNKI" panose="02000500000000000000" pitchFamily="2" charset="-122"/>
                <a:ea typeface="华光中长宋_CNKI" panose="02000500000000000000" pitchFamily="2" charset="-122"/>
              </a:rPr>
              <a:t>Point 2:</a:t>
            </a:r>
            <a:r>
              <a:rPr lang="zh-CN" altLang="en-US" dirty="0">
                <a:latin typeface="华光中长宋_CNKI" panose="02000500000000000000" pitchFamily="2" charset="-122"/>
                <a:ea typeface="华光中长宋_CNKI" panose="02000500000000000000" pitchFamily="2" charset="-122"/>
              </a:rPr>
              <a:t>每个问题分开分析，注意分析的流畅性以及逻辑性</a:t>
            </a:r>
            <a:endParaRPr lang="en-US" altLang="zh-CN" dirty="0">
              <a:latin typeface="华光中长宋_CNKI" panose="02000500000000000000" pitchFamily="2" charset="-122"/>
              <a:ea typeface="华光中长宋_CNKI" panose="02000500000000000000" pitchFamily="2" charset="-122"/>
            </a:endParaRPr>
          </a:p>
          <a:p>
            <a:pPr marL="0" indent="0">
              <a:buNone/>
            </a:pPr>
            <a:endParaRPr lang="en-US" altLang="zh-CN" dirty="0">
              <a:latin typeface="华光中长宋_CNKI" panose="02000500000000000000" pitchFamily="2" charset="-122"/>
              <a:ea typeface="华光中长宋_CNKI" panose="02000500000000000000" pitchFamily="2" charset="-122"/>
            </a:endParaRPr>
          </a:p>
          <a:p>
            <a:pPr marL="0" indent="0">
              <a:buNone/>
            </a:pPr>
            <a:r>
              <a:rPr lang="en-US" altLang="zh-CN" dirty="0">
                <a:latin typeface="华光中长宋_CNKI" panose="02000500000000000000" pitchFamily="2" charset="-122"/>
                <a:ea typeface="华光中长宋_CNKI" panose="02000500000000000000" pitchFamily="2" charset="-122"/>
              </a:rPr>
              <a:t>Point 3:</a:t>
            </a:r>
            <a:r>
              <a:rPr lang="zh-CN" altLang="en-US" dirty="0">
                <a:latin typeface="华光中长宋_CNKI" panose="02000500000000000000" pitchFamily="2" charset="-122"/>
                <a:ea typeface="华光中长宋_CNKI" panose="02000500000000000000" pitchFamily="2" charset="-122"/>
              </a:rPr>
              <a:t>分量重的问题需要较长篇幅分析</a:t>
            </a:r>
            <a:endParaRPr lang="en-US" altLang="zh-CN" dirty="0">
              <a:latin typeface="华光中长宋_CNKI" panose="02000500000000000000" pitchFamily="2" charset="-122"/>
              <a:ea typeface="华光中长宋_CNKI" panose="02000500000000000000" pitchFamily="2" charset="-122"/>
            </a:endParaRPr>
          </a:p>
        </p:txBody>
      </p:sp>
      <p:sp>
        <p:nvSpPr>
          <p:cNvPr id="5" name="文本框 4"/>
          <p:cNvSpPr txBox="1"/>
          <p:nvPr/>
        </p:nvSpPr>
        <p:spPr>
          <a:xfrm>
            <a:off x="757989" y="1112399"/>
            <a:ext cx="5590672" cy="530915"/>
          </a:xfrm>
          <a:prstGeom prst="rect">
            <a:avLst/>
          </a:prstGeom>
          <a:noFill/>
        </p:spPr>
        <p:txBody>
          <a:bodyPr wrap="square" rtlCol="0">
            <a:spAutoFit/>
          </a:bodyPr>
          <a:lstStyle/>
          <a:p>
            <a:pPr>
              <a:lnSpc>
                <a:spcPct val="95000"/>
              </a:lnSpc>
              <a:spcBef>
                <a:spcPct val="0"/>
              </a:spcBef>
            </a:pPr>
            <a:r>
              <a:rPr lang="zh-CN" altLang="en-US" sz="3000" dirty="0">
                <a:solidFill>
                  <a:schemeClr val="bg1"/>
                </a:solidFill>
                <a:latin typeface="微软雅黑" panose="020B0503020204020204" pitchFamily="34" charset="-122"/>
                <a:ea typeface="微软雅黑" panose="020B0503020204020204" pitchFamily="34" charset="-122"/>
                <a:cs typeface="+mj-cs"/>
              </a:rPr>
              <a:t>分块介绍</a:t>
            </a:r>
            <a:r>
              <a:rPr lang="en-US" altLang="zh-CN" sz="3000" dirty="0">
                <a:solidFill>
                  <a:schemeClr val="bg1"/>
                </a:solidFill>
                <a:latin typeface="微软雅黑" panose="020B0503020204020204" pitchFamily="34" charset="-122"/>
                <a:ea typeface="微软雅黑" panose="020B0503020204020204" pitchFamily="34" charset="-122"/>
                <a:cs typeface="+mj-cs"/>
              </a:rPr>
              <a:t>3</a:t>
            </a:r>
            <a:r>
              <a:rPr lang="zh-CN" altLang="en-US" sz="3000" dirty="0">
                <a:solidFill>
                  <a:schemeClr val="bg1"/>
                </a:solidFill>
                <a:latin typeface="微软雅黑" panose="020B0503020204020204" pitchFamily="34" charset="-122"/>
                <a:ea typeface="微软雅黑" panose="020B0503020204020204" pitchFamily="34" charset="-122"/>
                <a:cs typeface="+mj-cs"/>
              </a:rPr>
              <a:t>：问题分析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2"/>
              <p:cNvSpPr>
                <a:spLocks noGrp="1"/>
              </p:cNvSpPr>
              <p:nvPr>
                <p:ph idx="1"/>
              </p:nvPr>
            </p:nvSpPr>
            <p:spPr>
              <a:xfrm>
                <a:off x="838200" y="2074305"/>
                <a:ext cx="10515600" cy="3224462"/>
              </a:xfrm>
            </p:spPr>
            <p:txBody>
              <a:bodyPr>
                <a:normAutofit/>
              </a:bodyPr>
              <a:lstStyle/>
              <a:p>
                <a:pPr marL="0" indent="0">
                  <a:buNone/>
                </a:pPr>
                <a:r>
                  <a:rPr lang="en-US" altLang="zh-CN" dirty="0">
                    <a:latin typeface="华光中长宋_CNKI" panose="02000500000000000000" pitchFamily="2" charset="-122"/>
                    <a:ea typeface="华光中长宋_CNKI" panose="02000500000000000000" pitchFamily="2" charset="-122"/>
                  </a:rPr>
                  <a:t>Point 1:</a:t>
                </a:r>
                <a:r>
                  <a:rPr lang="zh-CN" altLang="en-US" dirty="0">
                    <a:latin typeface="华光中长宋_CNKI" panose="02000500000000000000" pitchFamily="2" charset="-122"/>
                    <a:ea typeface="华光中长宋_CNKI" panose="02000500000000000000" pitchFamily="2" charset="-122"/>
                  </a:rPr>
                  <a:t>建模过程中，记录下所需要的假设</a:t>
                </a:r>
                <a:endParaRPr lang="en-US" altLang="zh-CN" dirty="0">
                  <a:latin typeface="华光中长宋_CNKI" panose="02000500000000000000" pitchFamily="2" charset="-122"/>
                  <a:ea typeface="华光中长宋_CNKI" panose="02000500000000000000" pitchFamily="2" charset="-122"/>
                </a:endParaRPr>
              </a:p>
              <a:p>
                <a:pPr marL="0" indent="0">
                  <a:buNone/>
                </a:pPr>
                <a:endParaRPr lang="en-US" altLang="zh-CN" dirty="0">
                  <a:latin typeface="华光中长宋_CNKI" panose="02000500000000000000" pitchFamily="2" charset="-122"/>
                  <a:ea typeface="华光中长宋_CNKI" panose="02000500000000000000" pitchFamily="2" charset="-122"/>
                </a:endParaRPr>
              </a:p>
              <a:p>
                <a:pPr marL="0" indent="0">
                  <a:buNone/>
                </a:pPr>
                <a:r>
                  <a:rPr lang="en-US" altLang="zh-CN" dirty="0">
                    <a:latin typeface="华光中长宋_CNKI" panose="02000500000000000000" pitchFamily="2" charset="-122"/>
                    <a:ea typeface="华光中长宋_CNKI" panose="02000500000000000000" pitchFamily="2" charset="-122"/>
                  </a:rPr>
                  <a:t>Point 2:</a:t>
                </a:r>
                <a:r>
                  <a:rPr lang="zh-CN" altLang="en-US" dirty="0">
                    <a:latin typeface="华光中长宋_CNKI" panose="02000500000000000000" pitchFamily="2" charset="-122"/>
                    <a:ea typeface="华光中长宋_CNKI" panose="02000500000000000000" pitchFamily="2" charset="-122"/>
                  </a:rPr>
                  <a:t>符号尽量才有一个符号，多个角标（例如：</a:t>
                </a:r>
                <a14:m>
                  <m:oMath xmlns:m="http://schemas.openxmlformats.org/officeDocument/2006/math">
                    <m:sSub>
                      <m:sSubPr>
                        <m:ctrlPr>
                          <a:rPr lang="en-US" altLang="zh-CN" i="1" smtClean="0">
                            <a:latin typeface="Cambria Math" panose="02040503050406030204" pitchFamily="18" charset="0"/>
                            <a:ea typeface="华光中长宋_CNKI" panose="02000500000000000000" pitchFamily="2" charset="-122"/>
                          </a:rPr>
                        </m:ctrlPr>
                      </m:sSubPr>
                      <m:e>
                        <m:r>
                          <a:rPr lang="en-US" altLang="zh-CN" b="0" i="1" smtClean="0">
                            <a:latin typeface="Cambria Math" panose="02040503050406030204" pitchFamily="18" charset="0"/>
                            <a:ea typeface="华光中长宋_CNKI" panose="02000500000000000000" pitchFamily="2" charset="-122"/>
                          </a:rPr>
                          <m:t>𝑥</m:t>
                        </m:r>
                      </m:e>
                      <m:sub>
                        <m:r>
                          <a:rPr lang="en-US" altLang="zh-CN" b="0" i="1" smtClean="0">
                            <a:latin typeface="Cambria Math" panose="02040503050406030204" pitchFamily="18" charset="0"/>
                            <a:ea typeface="华光中长宋_CNKI" panose="02000500000000000000" pitchFamily="2" charset="-122"/>
                          </a:rPr>
                          <m:t>1</m:t>
                        </m:r>
                      </m:sub>
                    </m:sSub>
                    <m:r>
                      <a:rPr lang="zh-CN" altLang="en-US" i="1">
                        <a:latin typeface="Cambria Math" panose="02040503050406030204" pitchFamily="18" charset="0"/>
                        <a:ea typeface="华光中长宋_CNKI" panose="02000500000000000000" pitchFamily="2" charset="-122"/>
                      </a:rPr>
                      <m:t>、</m:t>
                    </m:r>
                  </m:oMath>
                </a14:m>
                <a:r>
                  <a:rPr lang="en-US" altLang="zh-CN" dirty="0">
                    <a:ea typeface="华光中长宋_CNKI" panose="02000500000000000000" pitchFamily="2" charset="-122"/>
                  </a:rPr>
                  <a:t> </a:t>
                </a:r>
                <a14:m>
                  <m:oMath xmlns:m="http://schemas.openxmlformats.org/officeDocument/2006/math">
                    <m:sSub>
                      <m:sSubPr>
                        <m:ctrlPr>
                          <a:rPr lang="en-US" altLang="zh-CN" i="1" smtClean="0">
                            <a:latin typeface="Cambria Math" panose="02040503050406030204" pitchFamily="18" charset="0"/>
                            <a:ea typeface="华光中长宋_CNKI" panose="02000500000000000000" pitchFamily="2" charset="-122"/>
                          </a:rPr>
                        </m:ctrlPr>
                      </m:sSubPr>
                      <m:e>
                        <m:r>
                          <a:rPr lang="en-US" altLang="zh-CN" b="0" i="1" smtClean="0">
                            <a:latin typeface="Cambria Math" panose="02040503050406030204" pitchFamily="18" charset="0"/>
                            <a:ea typeface="华光中长宋_CNKI" panose="02000500000000000000" pitchFamily="2" charset="-122"/>
                          </a:rPr>
                          <m:t>𝑥</m:t>
                        </m:r>
                      </m:e>
                      <m:sub>
                        <m:r>
                          <a:rPr lang="en-US" altLang="zh-CN" b="0" i="1" smtClean="0">
                            <a:latin typeface="Cambria Math" panose="02040503050406030204" pitchFamily="18" charset="0"/>
                            <a:ea typeface="华光中长宋_CNKI" panose="02000500000000000000" pitchFamily="2" charset="-122"/>
                          </a:rPr>
                          <m:t>2</m:t>
                        </m:r>
                      </m:sub>
                    </m:sSub>
                    <m:r>
                      <a:rPr lang="en-US" altLang="zh-CN" b="0" i="1" smtClean="0">
                        <a:latin typeface="Cambria Math" panose="02040503050406030204" pitchFamily="18" charset="0"/>
                        <a:ea typeface="华光中长宋_CNKI" panose="02000500000000000000" pitchFamily="2" charset="-122"/>
                      </a:rPr>
                      <m:t> </m:t>
                    </m:r>
                  </m:oMath>
                </a14:m>
                <a:r>
                  <a:rPr lang="zh-CN" altLang="en-US" dirty="0">
                    <a:latin typeface="华光中长宋_CNKI" panose="02000500000000000000" pitchFamily="2" charset="-122"/>
                    <a:ea typeface="华光中长宋_CNKI" panose="02000500000000000000" pitchFamily="2" charset="-122"/>
                  </a:rPr>
                  <a:t>）</a:t>
                </a:r>
                <a:endParaRPr lang="en-US" altLang="zh-CN" dirty="0">
                  <a:latin typeface="华光中长宋_CNKI" panose="02000500000000000000" pitchFamily="2" charset="-122"/>
                  <a:ea typeface="华光中长宋_CNKI" panose="02000500000000000000" pitchFamily="2" charset="-122"/>
                </a:endParaRPr>
              </a:p>
            </p:txBody>
          </p:sp>
        </mc:Choice>
        <mc:Fallback xmlns="">
          <p:sp>
            <p:nvSpPr>
              <p:cNvPr id="4" name="内容占位符 2"/>
              <p:cNvSpPr>
                <a:spLocks noGrp="1" noRot="1" noChangeAspect="1" noMove="1" noResize="1" noEditPoints="1" noAdjustHandles="1" noChangeArrowheads="1" noChangeShapeType="1" noTextEdit="1"/>
              </p:cNvSpPr>
              <p:nvPr>
                <p:ph idx="1"/>
              </p:nvPr>
            </p:nvSpPr>
            <p:spPr>
              <a:xfrm>
                <a:off x="838200" y="2074305"/>
                <a:ext cx="10515600" cy="3224462"/>
              </a:xfrm>
              <a:blipFill>
                <a:blip r:embed="rId2"/>
                <a:stretch>
                  <a:fillRect l="-754" t="-1134"/>
                </a:stretch>
              </a:blipFill>
            </p:spPr>
            <p:txBody>
              <a:bodyPr/>
              <a:lstStyle/>
              <a:p>
                <a:r>
                  <a:rPr lang="zh-CN" altLang="en-US">
                    <a:noFill/>
                  </a:rPr>
                  <a:t> </a:t>
                </a:r>
              </a:p>
            </p:txBody>
          </p:sp>
        </mc:Fallback>
      </mc:AlternateContent>
      <p:sp>
        <p:nvSpPr>
          <p:cNvPr id="5" name="文本框 4"/>
          <p:cNvSpPr txBox="1"/>
          <p:nvPr/>
        </p:nvSpPr>
        <p:spPr>
          <a:xfrm>
            <a:off x="838200" y="1111720"/>
            <a:ext cx="9737558" cy="530915"/>
          </a:xfrm>
          <a:prstGeom prst="rect">
            <a:avLst/>
          </a:prstGeom>
          <a:noFill/>
        </p:spPr>
        <p:txBody>
          <a:bodyPr wrap="square" rtlCol="0">
            <a:spAutoFit/>
          </a:bodyPr>
          <a:lstStyle/>
          <a:p>
            <a:pPr>
              <a:lnSpc>
                <a:spcPct val="95000"/>
              </a:lnSpc>
              <a:spcBef>
                <a:spcPct val="0"/>
              </a:spcBef>
            </a:pPr>
            <a:r>
              <a:rPr lang="zh-CN" altLang="en-US" sz="3000" dirty="0">
                <a:solidFill>
                  <a:schemeClr val="bg1"/>
                </a:solidFill>
                <a:latin typeface="微软雅黑" panose="020B0503020204020204" pitchFamily="34" charset="-122"/>
                <a:ea typeface="微软雅黑" panose="020B0503020204020204" pitchFamily="34" charset="-122"/>
                <a:cs typeface="+mj-cs"/>
              </a:rPr>
              <a:t>分块介绍</a:t>
            </a:r>
            <a:r>
              <a:rPr lang="en-US" altLang="zh-CN" sz="3000" dirty="0">
                <a:solidFill>
                  <a:schemeClr val="bg1"/>
                </a:solidFill>
                <a:latin typeface="微软雅黑" panose="020B0503020204020204" pitchFamily="34" charset="-122"/>
                <a:ea typeface="微软雅黑" panose="020B0503020204020204" pitchFamily="34" charset="-122"/>
                <a:cs typeface="+mj-cs"/>
              </a:rPr>
              <a:t>4</a:t>
            </a:r>
            <a:r>
              <a:rPr lang="zh-CN" altLang="en-US" sz="3000" dirty="0">
                <a:solidFill>
                  <a:schemeClr val="bg1"/>
                </a:solidFill>
                <a:latin typeface="微软雅黑" panose="020B0503020204020204" pitchFamily="34" charset="-122"/>
                <a:ea typeface="微软雅黑" panose="020B0503020204020204" pitchFamily="34" charset="-122"/>
                <a:cs typeface="+mj-cs"/>
              </a:rPr>
              <a:t>：模型假设、名词解释、符号说明</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2220088"/>
            <a:ext cx="10515600" cy="3224462"/>
          </a:xfrm>
        </p:spPr>
        <p:txBody>
          <a:bodyPr>
            <a:normAutofit/>
          </a:bodyPr>
          <a:lstStyle/>
          <a:p>
            <a:pPr marL="0" indent="0">
              <a:buNone/>
            </a:pPr>
            <a:r>
              <a:rPr lang="en-US" altLang="zh-CN" dirty="0">
                <a:latin typeface="华光中长宋_CNKI" panose="02000500000000000000" pitchFamily="2" charset="-122"/>
                <a:ea typeface="华光中长宋_CNKI" panose="02000500000000000000" pitchFamily="2" charset="-122"/>
              </a:rPr>
              <a:t>Point 1:</a:t>
            </a:r>
            <a:r>
              <a:rPr lang="zh-CN" altLang="en-US" dirty="0">
                <a:latin typeface="华光中长宋_CNKI" panose="02000500000000000000" pitchFamily="2" charset="-122"/>
                <a:ea typeface="华光中长宋_CNKI" panose="02000500000000000000" pitchFamily="2" charset="-122"/>
              </a:rPr>
              <a:t>应用图表来表示晦涩难懂的解题过程，对图表的解释要精准到位</a:t>
            </a:r>
          </a:p>
          <a:p>
            <a:pPr marL="0" indent="0">
              <a:buNone/>
            </a:pPr>
            <a:endParaRPr lang="en-US" altLang="zh-CN" dirty="0">
              <a:latin typeface="华光中长宋_CNKI" panose="02000500000000000000" pitchFamily="2" charset="-122"/>
              <a:ea typeface="华光中长宋_CNKI" panose="02000500000000000000" pitchFamily="2" charset="-122"/>
            </a:endParaRPr>
          </a:p>
          <a:p>
            <a:pPr marL="0" indent="0">
              <a:buNone/>
            </a:pPr>
            <a:r>
              <a:rPr lang="en-US" altLang="zh-CN" dirty="0">
                <a:latin typeface="华光中长宋_CNKI" panose="02000500000000000000" pitchFamily="2" charset="-122"/>
                <a:ea typeface="华光中长宋_CNKI" panose="02000500000000000000" pitchFamily="2" charset="-122"/>
                <a:sym typeface="+mn-ea"/>
              </a:rPr>
              <a:t>Point 2:</a:t>
            </a:r>
            <a:r>
              <a:rPr lang="zh-CN" altLang="en-US" dirty="0">
                <a:latin typeface="华光中长宋_CNKI" panose="02000500000000000000" pitchFamily="2" charset="-122"/>
                <a:ea typeface="华光中长宋_CNKI" panose="02000500000000000000" pitchFamily="2" charset="-122"/>
                <a:sym typeface="+mn-ea"/>
              </a:rPr>
              <a:t>每个问题分块讨论，一定一定要逻辑条理清晰，大体上应为模型建立，模型求解</a:t>
            </a:r>
          </a:p>
          <a:p>
            <a:pPr marL="0" indent="0">
              <a:buNone/>
            </a:pPr>
            <a:endParaRPr lang="en-US" altLang="zh-CN" dirty="0">
              <a:latin typeface="华光中长宋_CNKI" panose="02000500000000000000" pitchFamily="2" charset="-122"/>
              <a:ea typeface="华光中长宋_CNKI" panose="02000500000000000000" pitchFamily="2" charset="-122"/>
              <a:sym typeface="+mn-ea"/>
            </a:endParaRPr>
          </a:p>
        </p:txBody>
      </p:sp>
      <p:sp>
        <p:nvSpPr>
          <p:cNvPr id="5" name="文本框 4"/>
          <p:cNvSpPr txBox="1"/>
          <p:nvPr/>
        </p:nvSpPr>
        <p:spPr>
          <a:xfrm>
            <a:off x="312822" y="925359"/>
            <a:ext cx="10058399" cy="530915"/>
          </a:xfrm>
          <a:prstGeom prst="rect">
            <a:avLst/>
          </a:prstGeom>
          <a:noFill/>
        </p:spPr>
        <p:txBody>
          <a:bodyPr wrap="square" rtlCol="0">
            <a:spAutoFit/>
          </a:bodyPr>
          <a:lstStyle/>
          <a:p>
            <a:pPr>
              <a:lnSpc>
                <a:spcPct val="95000"/>
              </a:lnSpc>
              <a:spcBef>
                <a:spcPct val="0"/>
              </a:spcBef>
            </a:pPr>
            <a:r>
              <a:rPr lang="zh-CN" altLang="en-US" sz="3000" dirty="0">
                <a:solidFill>
                  <a:schemeClr val="bg1"/>
                </a:solidFill>
                <a:latin typeface="微软雅黑" panose="020B0503020204020204" pitchFamily="34" charset="-122"/>
                <a:ea typeface="微软雅黑" panose="020B0503020204020204" pitchFamily="34" charset="-122"/>
                <a:cs typeface="+mj-cs"/>
              </a:rPr>
              <a:t>分块介绍</a:t>
            </a:r>
            <a:r>
              <a:rPr lang="en-US" altLang="zh-CN" sz="3000" dirty="0">
                <a:solidFill>
                  <a:schemeClr val="bg1"/>
                </a:solidFill>
                <a:latin typeface="微软雅黑" panose="020B0503020204020204" pitchFamily="34" charset="-122"/>
                <a:ea typeface="微软雅黑" panose="020B0503020204020204" pitchFamily="34" charset="-122"/>
                <a:cs typeface="+mj-cs"/>
              </a:rPr>
              <a:t>5</a:t>
            </a:r>
            <a:r>
              <a:rPr lang="zh-CN" altLang="en-US" sz="3000" dirty="0">
                <a:solidFill>
                  <a:schemeClr val="bg1"/>
                </a:solidFill>
                <a:latin typeface="微软雅黑" panose="020B0503020204020204" pitchFamily="34" charset="-122"/>
                <a:ea typeface="微软雅黑" panose="020B0503020204020204" pitchFamily="34" charset="-122"/>
                <a:cs typeface="+mj-cs"/>
              </a:rPr>
              <a:t>：模型建立（     ）</a:t>
            </a:r>
          </a:p>
        </p:txBody>
      </p:sp>
      <p:sp>
        <p:nvSpPr>
          <p:cNvPr id="2" name="星形: 五角 1"/>
          <p:cNvSpPr/>
          <p:nvPr/>
        </p:nvSpPr>
        <p:spPr>
          <a:xfrm>
            <a:off x="4287712" y="1037396"/>
            <a:ext cx="256673" cy="264694"/>
          </a:xfrm>
          <a:prstGeom prst="star5">
            <a:avLst>
              <a:gd name="adj" fmla="val 16357"/>
              <a:gd name="hf" fmla="val 105146"/>
              <a:gd name="vf" fmla="val 110557"/>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星形: 五角 5"/>
          <p:cNvSpPr/>
          <p:nvPr/>
        </p:nvSpPr>
        <p:spPr>
          <a:xfrm>
            <a:off x="4600532" y="1045508"/>
            <a:ext cx="256673" cy="264694"/>
          </a:xfrm>
          <a:prstGeom prst="star5">
            <a:avLst>
              <a:gd name="adj" fmla="val 16357"/>
              <a:gd name="hf" fmla="val 105146"/>
              <a:gd name="vf" fmla="val 110557"/>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星形: 五角 6"/>
          <p:cNvSpPr/>
          <p:nvPr/>
        </p:nvSpPr>
        <p:spPr>
          <a:xfrm>
            <a:off x="4913353" y="1037396"/>
            <a:ext cx="256673" cy="264694"/>
          </a:xfrm>
          <a:prstGeom prst="star5">
            <a:avLst>
              <a:gd name="adj" fmla="val 16357"/>
              <a:gd name="hf" fmla="val 105146"/>
              <a:gd name="vf" fmla="val 110557"/>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61A527-13EB-45A8-B8AF-6CD345FADC39}"/>
              </a:ext>
            </a:extLst>
          </p:cNvPr>
          <p:cNvSpPr txBox="1"/>
          <p:nvPr/>
        </p:nvSpPr>
        <p:spPr>
          <a:xfrm>
            <a:off x="3037643" y="3544409"/>
            <a:ext cx="6116714" cy="1862048"/>
          </a:xfrm>
          <a:prstGeom prst="rect">
            <a:avLst/>
          </a:prstGeom>
          <a:noFill/>
        </p:spPr>
        <p:txBody>
          <a:bodyPr wrap="square" rtlCol="0">
            <a:spAutoFit/>
          </a:bodyPr>
          <a:lstStyle/>
          <a:p>
            <a:r>
              <a:rPr lang="zh-CN" altLang="en-US" sz="11500" dirty="0">
                <a:latin typeface="华光行书_CNKI" panose="02000500000000000000" pitchFamily="2" charset="-122"/>
                <a:ea typeface="华光行书_CNKI" panose="02000500000000000000" pitchFamily="2" charset="-122"/>
              </a:rPr>
              <a:t>谢谢大家</a:t>
            </a:r>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653471" y="1030595"/>
            <a:ext cx="3334433" cy="553998"/>
          </a:xfrm>
          <a:prstGeom prst="rect">
            <a:avLst/>
          </a:prstGeom>
          <a:noFill/>
        </p:spPr>
        <p:txBody>
          <a:bodyPr wrap="square" rtlCol="0">
            <a:spAutoFit/>
          </a:bodyPr>
          <a:lstStyle/>
          <a:p>
            <a:pPr algn="l">
              <a:buClrTx/>
              <a:buSzTx/>
              <a:buFontTx/>
            </a:pPr>
            <a:r>
              <a:rPr lang="zh-CN" altLang="en-US" sz="3000" dirty="0">
                <a:solidFill>
                  <a:schemeClr val="bg1"/>
                </a:solidFill>
                <a:latin typeface="微软雅黑" panose="020B0503020204020204" pitchFamily="34" charset="-122"/>
                <a:ea typeface="微软雅黑" panose="020B0503020204020204" pitchFamily="34" charset="-122"/>
                <a:cs typeface="+mj-cs"/>
              </a:rPr>
              <a:t>常见的生活问题：</a:t>
            </a:r>
          </a:p>
        </p:txBody>
      </p:sp>
      <p:sp>
        <p:nvSpPr>
          <p:cNvPr id="3" name="文本框 2"/>
          <p:cNvSpPr txBox="1"/>
          <p:nvPr/>
        </p:nvSpPr>
        <p:spPr>
          <a:xfrm>
            <a:off x="984958" y="1940150"/>
            <a:ext cx="10146856" cy="460268"/>
          </a:xfrm>
          <a:prstGeom prst="rect">
            <a:avLst/>
          </a:prstGeom>
          <a:noFill/>
        </p:spPr>
        <p:txBody>
          <a:bodyPr wrap="square" rtlCol="0">
            <a:spAutoFit/>
          </a:bodyPr>
          <a:lstStyle/>
          <a:p>
            <a:r>
              <a:rPr lang="en-US" altLang="zh-CN" sz="2400" dirty="0">
                <a:solidFill>
                  <a:srgbClr val="0C0C0C"/>
                </a:solidFill>
                <a:latin typeface="微软雅黑" panose="020B0503020204020204" pitchFamily="34" charset="-122"/>
                <a:ea typeface="微软雅黑" panose="020B0503020204020204" pitchFamily="34" charset="-122"/>
              </a:rPr>
              <a:t>       </a:t>
            </a:r>
            <a:r>
              <a:rPr lang="zh-CN" altLang="en-US" sz="2400" dirty="0">
                <a:solidFill>
                  <a:srgbClr val="0C0C0C"/>
                </a:solidFill>
                <a:latin typeface="微软雅黑" panose="020B0503020204020204" pitchFamily="34" charset="-122"/>
                <a:ea typeface="微软雅黑" panose="020B0503020204020204" pitchFamily="34" charset="-122"/>
              </a:rPr>
              <a:t>比如你是负责一家公司的物资采购，怎么采购才能使我们的成本最低</a:t>
            </a:r>
          </a:p>
        </p:txBody>
      </p:sp>
      <p:pic>
        <p:nvPicPr>
          <p:cNvPr id="4" name="图片 3"/>
          <p:cNvPicPr>
            <a:picLocks noChangeAspect="1"/>
          </p:cNvPicPr>
          <p:nvPr>
            <p:custDataLst>
              <p:tags r:id="rId1"/>
            </p:custDataLst>
          </p:nvPr>
        </p:nvPicPr>
        <p:blipFill>
          <a:blip r:embed="rId3"/>
          <a:stretch>
            <a:fillRect/>
          </a:stretch>
        </p:blipFill>
        <p:spPr>
          <a:xfrm>
            <a:off x="2283550" y="2755975"/>
            <a:ext cx="7549672" cy="38472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文本框 99"/>
          <p:cNvSpPr txBox="1"/>
          <p:nvPr/>
        </p:nvSpPr>
        <p:spPr>
          <a:xfrm>
            <a:off x="1584892" y="1824586"/>
            <a:ext cx="9021897" cy="1141074"/>
          </a:xfrm>
          <a:prstGeom prst="rect">
            <a:avLst/>
          </a:prstGeom>
          <a:noFill/>
          <a:ln w="9525">
            <a:noFill/>
          </a:ln>
        </p:spPr>
        <p:txBody>
          <a:bodyPr wrap="square">
            <a:spAutoFit/>
          </a:bodyPr>
          <a:lstStyle/>
          <a:p>
            <a:pPr indent="266647">
              <a:lnSpc>
                <a:spcPct val="150000"/>
              </a:lnSpc>
            </a:pPr>
            <a:r>
              <a:rPr lang="en-US" altLang="zh-CN" sz="2400" dirty="0">
                <a:solidFill>
                  <a:srgbClr val="0C0C0C"/>
                </a:solidFill>
                <a:latin typeface="微软雅黑" panose="020B0503020204020204" pitchFamily="34" charset="-122"/>
                <a:ea typeface="微软雅黑" panose="020B0503020204020204" pitchFamily="34" charset="-122"/>
              </a:rPr>
              <a:t>    </a:t>
            </a:r>
            <a:r>
              <a:rPr lang="zh-CN" altLang="en-US" sz="2400" dirty="0">
                <a:solidFill>
                  <a:srgbClr val="0C0C0C"/>
                </a:solidFill>
                <a:latin typeface="微软雅黑" panose="020B0503020204020204" pitchFamily="34" charset="-122"/>
                <a:ea typeface="微软雅黑" panose="020B0503020204020204" pitchFamily="34" charset="-122"/>
              </a:rPr>
              <a:t>比如假期你计划出去旅游，怎么安排我们的行程与时间，能够让我们尽可能的去更多地方。</a:t>
            </a:r>
            <a:endParaRPr lang="zh-CN" altLang="en-US" dirty="0"/>
          </a:p>
        </p:txBody>
      </p:sp>
      <p:pic>
        <p:nvPicPr>
          <p:cNvPr id="2" name="图片 1"/>
          <p:cNvPicPr>
            <a:picLocks noChangeAspect="1"/>
          </p:cNvPicPr>
          <p:nvPr/>
        </p:nvPicPr>
        <p:blipFill>
          <a:blip r:embed="rId2"/>
          <a:stretch>
            <a:fillRect/>
          </a:stretch>
        </p:blipFill>
        <p:spPr>
          <a:xfrm>
            <a:off x="2212126" y="3300984"/>
            <a:ext cx="7767427" cy="30796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B7D53-1961-4BAB-8CF6-9F8715FDE4AA}"/>
              </a:ext>
            </a:extLst>
          </p:cNvPr>
          <p:cNvSpPr>
            <a:spLocks noGrp="1"/>
          </p:cNvSpPr>
          <p:nvPr>
            <p:ph type="title"/>
          </p:nvPr>
        </p:nvSpPr>
        <p:spPr/>
        <p:txBody>
          <a:bodyPr/>
          <a:lstStyle/>
          <a:p>
            <a:r>
              <a:rPr lang="zh-CN" altLang="en-US" dirty="0"/>
              <a:t>可以参加的比赛</a:t>
            </a:r>
          </a:p>
        </p:txBody>
      </p:sp>
      <p:sp>
        <p:nvSpPr>
          <p:cNvPr id="4" name="内容占位符 3">
            <a:extLst>
              <a:ext uri="{FF2B5EF4-FFF2-40B4-BE49-F238E27FC236}">
                <a16:creationId xmlns:a16="http://schemas.microsoft.com/office/drawing/2014/main" id="{25E440F8-8DF6-426F-8B3C-382746B8D86C}"/>
              </a:ext>
            </a:extLst>
          </p:cNvPr>
          <p:cNvSpPr>
            <a:spLocks noGrp="1"/>
          </p:cNvSpPr>
          <p:nvPr>
            <p:ph sz="half" idx="2"/>
          </p:nvPr>
        </p:nvSpPr>
        <p:spPr>
          <a:xfrm>
            <a:off x="1280159" y="2334762"/>
            <a:ext cx="8955793" cy="4056895"/>
          </a:xfrm>
        </p:spPr>
        <p:txBody>
          <a:bodyPr>
            <a:normAutofit lnSpcReduction="10000"/>
          </a:bodyPr>
          <a:lstStyle/>
          <a:p>
            <a:r>
              <a:rPr lang="zh-CN" altLang="en-US" dirty="0"/>
              <a:t>全国大学生数学建模竞赛（国赛）</a:t>
            </a:r>
            <a:endParaRPr lang="en-US" altLang="zh-CN" dirty="0"/>
          </a:p>
          <a:p>
            <a:r>
              <a:rPr lang="zh-CN" altLang="en-US" dirty="0"/>
              <a:t>美国大学生数学建模竞赛（美赛）</a:t>
            </a:r>
            <a:endParaRPr lang="en-US" altLang="zh-CN" dirty="0"/>
          </a:p>
          <a:p>
            <a:r>
              <a:rPr lang="zh-CN" altLang="en-US" dirty="0"/>
              <a:t>电工杯</a:t>
            </a:r>
            <a:endParaRPr lang="en-US" altLang="zh-CN" dirty="0"/>
          </a:p>
          <a:p>
            <a:r>
              <a:rPr lang="zh-CN" altLang="en-US" dirty="0"/>
              <a:t>深圳杯</a:t>
            </a:r>
            <a:endParaRPr lang="en-US" altLang="zh-CN" dirty="0"/>
          </a:p>
          <a:p>
            <a:r>
              <a:rPr lang="zh-CN" altLang="en-US" dirty="0"/>
              <a:t>数维杯</a:t>
            </a:r>
            <a:endParaRPr lang="en-US" altLang="zh-CN" dirty="0"/>
          </a:p>
          <a:p>
            <a:r>
              <a:rPr lang="en-US" altLang="zh-CN" dirty="0"/>
              <a:t>…</a:t>
            </a:r>
          </a:p>
          <a:p>
            <a:r>
              <a:rPr lang="zh-CN" altLang="en-US" dirty="0"/>
              <a:t>整体比赛模式题型是相似的</a:t>
            </a:r>
            <a:endParaRPr lang="en-US" altLang="zh-CN" dirty="0"/>
          </a:p>
          <a:p>
            <a:r>
              <a:rPr lang="zh-CN" altLang="en-US" dirty="0"/>
              <a:t>注意学校认可的比赛只有前两者</a:t>
            </a:r>
          </a:p>
        </p:txBody>
      </p:sp>
    </p:spTree>
    <p:extLst>
      <p:ext uri="{BB962C8B-B14F-4D97-AF65-F5344CB8AC3E}">
        <p14:creationId xmlns:p14="http://schemas.microsoft.com/office/powerpoint/2010/main" val="228886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rtlCol="0"/>
          <a:lstStyle/>
          <a:p>
            <a:pPr rtl="0"/>
            <a:r>
              <a:rPr lang="zh-CN" altLang="en-US" dirty="0"/>
              <a:t>什么是数学建模竞赛</a:t>
            </a:r>
          </a:p>
        </p:txBody>
      </p:sp>
    </p:spTree>
    <p:extLst>
      <p:ext uri="{BB962C8B-B14F-4D97-AF65-F5344CB8AC3E}">
        <p14:creationId xmlns:p14="http://schemas.microsoft.com/office/powerpoint/2010/main" val="296550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B7D53-1961-4BAB-8CF6-9F8715FDE4AA}"/>
              </a:ext>
            </a:extLst>
          </p:cNvPr>
          <p:cNvSpPr>
            <a:spLocks noGrp="1"/>
          </p:cNvSpPr>
          <p:nvPr>
            <p:ph type="title"/>
          </p:nvPr>
        </p:nvSpPr>
        <p:spPr/>
        <p:txBody>
          <a:bodyPr/>
          <a:lstStyle/>
          <a:p>
            <a:r>
              <a:rPr lang="zh-CN" altLang="en-US" dirty="0"/>
              <a:t>什么是数学建模竞赛</a:t>
            </a:r>
            <a:r>
              <a:rPr lang="en-US" altLang="zh-CN" dirty="0"/>
              <a:t>——</a:t>
            </a:r>
            <a:r>
              <a:rPr lang="zh-CN" altLang="en-US" dirty="0"/>
              <a:t>走好第一步</a:t>
            </a:r>
          </a:p>
        </p:txBody>
      </p:sp>
      <p:sp>
        <p:nvSpPr>
          <p:cNvPr id="4" name="内容占位符 3">
            <a:extLst>
              <a:ext uri="{FF2B5EF4-FFF2-40B4-BE49-F238E27FC236}">
                <a16:creationId xmlns:a16="http://schemas.microsoft.com/office/drawing/2014/main" id="{25E440F8-8DF6-426F-8B3C-382746B8D86C}"/>
              </a:ext>
            </a:extLst>
          </p:cNvPr>
          <p:cNvSpPr>
            <a:spLocks noGrp="1"/>
          </p:cNvSpPr>
          <p:nvPr>
            <p:ph sz="half" idx="2"/>
          </p:nvPr>
        </p:nvSpPr>
        <p:spPr>
          <a:xfrm>
            <a:off x="1280160" y="1917512"/>
            <a:ext cx="8955793" cy="4616453"/>
          </a:xfrm>
        </p:spPr>
        <p:txBody>
          <a:bodyPr>
            <a:normAutofit/>
          </a:bodyPr>
          <a:lstStyle/>
          <a:p>
            <a:r>
              <a:rPr lang="zh-CN" altLang="en-US" dirty="0"/>
              <a:t>相信大家已经了解过或者有老师讲过数学建模竞赛</a:t>
            </a:r>
            <a:endParaRPr lang="en-US" altLang="zh-CN" dirty="0"/>
          </a:p>
          <a:p>
            <a:r>
              <a:rPr lang="zh-CN" altLang="en-US" dirty="0"/>
              <a:t>美赛的比赛时间是几天几夜？</a:t>
            </a:r>
            <a:endParaRPr lang="en-US" altLang="zh-CN" dirty="0"/>
          </a:p>
          <a:p>
            <a:r>
              <a:rPr lang="zh-CN" altLang="en-US" dirty="0"/>
              <a:t>国赛又是几天几夜？</a:t>
            </a:r>
            <a:endParaRPr lang="en-US" altLang="zh-CN" dirty="0"/>
          </a:p>
          <a:p>
            <a:r>
              <a:rPr lang="zh-CN" altLang="en-US" dirty="0"/>
              <a:t>国赛五道题都能选吗？</a:t>
            </a:r>
            <a:endParaRPr lang="en-US" altLang="zh-CN" dirty="0"/>
          </a:p>
          <a:p>
            <a:r>
              <a:rPr lang="zh-CN" altLang="en-US" dirty="0"/>
              <a:t>在这里，我将不再赘述，作为一个志在获奖的参赛者，首先要做的第一步就是清楚规则、掌握规则。</a:t>
            </a:r>
            <a:endParaRPr lang="en-US" altLang="zh-CN" dirty="0"/>
          </a:p>
          <a:p>
            <a:r>
              <a:rPr lang="zh-CN" altLang="en-US" dirty="0"/>
              <a:t>（不然就只得范志毅表情包了）</a:t>
            </a:r>
            <a:endParaRPr lang="en-US" altLang="zh-CN" dirty="0"/>
          </a:p>
          <a:p>
            <a:r>
              <a:rPr lang="zh-CN" altLang="en-US" dirty="0"/>
              <a:t>关于国赛美赛的粗略介绍仍将在后续幻灯片页中展示，请大家自行参阅</a:t>
            </a:r>
            <a:endParaRPr lang="en-US" altLang="zh-CN" dirty="0"/>
          </a:p>
        </p:txBody>
      </p:sp>
      <p:pic>
        <p:nvPicPr>
          <p:cNvPr id="5" name="图片 4">
            <a:extLst>
              <a:ext uri="{FF2B5EF4-FFF2-40B4-BE49-F238E27FC236}">
                <a16:creationId xmlns:a16="http://schemas.microsoft.com/office/drawing/2014/main" id="{0C0D10A5-726C-4759-9CC8-3BDA001B5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4429" y="1291190"/>
            <a:ext cx="3020627" cy="2044131"/>
          </a:xfrm>
          <a:prstGeom prst="rect">
            <a:avLst/>
          </a:prstGeom>
        </p:spPr>
      </p:pic>
    </p:spTree>
    <p:extLst>
      <p:ext uri="{BB962C8B-B14F-4D97-AF65-F5344CB8AC3E}">
        <p14:creationId xmlns:p14="http://schemas.microsoft.com/office/powerpoint/2010/main" val="390160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060,&quot;width&quot;:11892}"/>
</p:tagLst>
</file>

<file path=ppt/theme/theme1.xml><?xml version="1.0" encoding="utf-8"?>
<a:theme xmlns:a="http://schemas.openxmlformats.org/drawingml/2006/main" name="教育主题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272_TF03462902_TF03462902" id="{46F2906C-D853-4779-85F3-12B3B02B6539}" vid="{92F8FFB8-36DF-4C86-955E-EC75BF255757}"/>
    </a:ext>
  </a:extLst>
</a:theme>
</file>

<file path=ppt/theme/theme2.xml><?xml version="1.0" encoding="utf-8"?>
<a:theme xmlns:a="http://schemas.openxmlformats.org/drawingml/2006/main" name="Office 主题">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教育主题演示文稿，黑板插图设计（宽屏）</Template>
  <TotalTime>401</TotalTime>
  <Words>2845</Words>
  <Application>Microsoft Office PowerPoint</Application>
  <PresentationFormat>宽屏</PresentationFormat>
  <Paragraphs>286</Paragraphs>
  <Slides>45</Slides>
  <Notes>28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45</vt:i4>
      </vt:variant>
    </vt:vector>
  </HeadingPairs>
  <TitlesOfParts>
    <vt:vector size="55" baseType="lpstr">
      <vt:lpstr>电影海报字体</vt:lpstr>
      <vt:lpstr>华光行书_CNKI</vt:lpstr>
      <vt:lpstr>华光中长宋_CNKI</vt:lpstr>
      <vt:lpstr>微软雅黑</vt:lpstr>
      <vt:lpstr>Arial</vt:lpstr>
      <vt:lpstr>Calibri</vt:lpstr>
      <vt:lpstr>Cambria Math</vt:lpstr>
      <vt:lpstr>Impact</vt:lpstr>
      <vt:lpstr>Wingdings</vt:lpstr>
      <vt:lpstr>教育主题 16x9</vt:lpstr>
      <vt:lpstr>数学建模经验分享</vt:lpstr>
      <vt:lpstr>情况说明与致谢</vt:lpstr>
      <vt:lpstr>苦痛之路</vt:lpstr>
      <vt:lpstr>什么是数学建模</vt:lpstr>
      <vt:lpstr>PowerPoint 演示文稿</vt:lpstr>
      <vt:lpstr>PowerPoint 演示文稿</vt:lpstr>
      <vt:lpstr>可以参加的比赛</vt:lpstr>
      <vt:lpstr>什么是数学建模竞赛</vt:lpstr>
      <vt:lpstr>什么是数学建模竞赛——走好第一步</vt:lpstr>
      <vt:lpstr>什么是美赛</vt:lpstr>
      <vt:lpstr>题目种类</vt:lpstr>
      <vt:lpstr>参赛人数与获奖比例</vt:lpstr>
      <vt:lpstr>什么是国赛</vt:lpstr>
      <vt:lpstr>题型介绍(本科组)</vt:lpstr>
      <vt:lpstr>参赛人数与获奖比例</vt:lpstr>
      <vt:lpstr>寻找志同道合的伙伴——迈出关键的第二步</vt:lpstr>
      <vt:lpstr>队员分工——常见的版本</vt:lpstr>
      <vt:lpstr>我的想法——打破常规</vt:lpstr>
      <vt:lpstr>编程经历</vt:lpstr>
      <vt:lpstr>该掌握什么技术？</vt:lpstr>
      <vt:lpstr>我的推荐——至少有一人会使用python及相关包</vt:lpstr>
      <vt:lpstr>Python的可视化能力</vt:lpstr>
      <vt:lpstr>该关注那些库？</vt:lpstr>
      <vt:lpstr>编程手需要会算法吗？该会什么算法？</vt:lpstr>
      <vt:lpstr>优先从自己擅长的领域入手，扬长避短</vt:lpstr>
      <vt:lpstr>PowerPoint 演示文稿</vt:lpstr>
      <vt:lpstr>建模部分      </vt:lpstr>
      <vt:lpstr>PowerPoint 演示文稿</vt:lpstr>
      <vt:lpstr>PowerPoint 演示文稿</vt:lpstr>
      <vt:lpstr>数学建模感悟</vt:lpstr>
      <vt:lpstr>PowerPoint 演示文稿</vt:lpstr>
      <vt:lpstr>我该怎么备赛？</vt:lpstr>
      <vt:lpstr>我推荐的资料——我看不下去书怎么办？</vt:lpstr>
      <vt:lpstr>队友不合适怎么办？</vt:lpstr>
      <vt:lpstr>数学建模 = 一个小项目</vt:lpstr>
      <vt:lpstr>熬夜的深刻记忆</vt:lpstr>
      <vt:lpstr>论文部分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数学建模经验分享</dc:title>
  <dc:creator>李 昂</dc:creator>
  <cp:lastModifiedBy>文翰</cp:lastModifiedBy>
  <cp:revision>36</cp:revision>
  <dcterms:created xsi:type="dcterms:W3CDTF">2020-10-30T11:56:34Z</dcterms:created>
  <dcterms:modified xsi:type="dcterms:W3CDTF">2022-04-16T11:25:41Z</dcterms:modified>
</cp:coreProperties>
</file>